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6858000" cx="9144000"/>
  <p:notesSz cx="6858000" cy="9144000"/>
  <p:embeddedFontLst>
    <p:embeddedFont>
      <p:font typeface="Book Antiqua"/>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5" roundtripDataSignature="AMtx7mi5fkNVVLIZT/hx3WICGc1RYqX7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37576F-52EC-4284-8343-F326C0763252}">
  <a:tblStyle styleId="{1E37576F-52EC-4284-8343-F326C076325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BookAntiqua-regular.fntdata"/><Relationship Id="rId50" Type="http://schemas.openxmlformats.org/officeDocument/2006/relationships/slide" Target="slides/slide43.xml"/><Relationship Id="rId53" Type="http://schemas.openxmlformats.org/officeDocument/2006/relationships/font" Target="fonts/BookAntiqua-italic.fntdata"/><Relationship Id="rId52" Type="http://schemas.openxmlformats.org/officeDocument/2006/relationships/font" Target="fonts/BookAntiqua-bold.fntdata"/><Relationship Id="rId11" Type="http://schemas.openxmlformats.org/officeDocument/2006/relationships/slide" Target="slides/slide4.xml"/><Relationship Id="rId55" Type="http://customschemas.google.com/relationships/presentationmetadata" Target="metadata"/><Relationship Id="rId10" Type="http://schemas.openxmlformats.org/officeDocument/2006/relationships/slide" Target="slides/slide3.xml"/><Relationship Id="rId54" Type="http://schemas.openxmlformats.org/officeDocument/2006/relationships/font" Target="fonts/BookAntiqua-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5a908ae85_0_1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155a908ae85_0_1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55a908ae85_0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155a908ae85_0_1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55a908ae85_0_1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155a908ae85_0_1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55a908ae85_0_1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155a908ae85_0_1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55a908ae85_0_1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155a908ae85_0_1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55a908ae85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155a908ae85_0_1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55a908ae85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55a908ae85_0_1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55a908ae85_0_1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55a908ae85_0_1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55a908ae85_0_1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155a908ae85_0_1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55a908ae85_0_1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155a908ae85_0_1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55a908ae85_0_1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155a908ae85_0_11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5a908ae85_0_1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155a908ae85_0_1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55a908ae85_0_1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55a908ae85_0_11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55a908ae85_0_1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155a908ae85_0_1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55a908ae85_0_1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55a908ae85_0_11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55a908ae85_0_1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155a908ae85_0_11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55a908ae85_0_1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55a908ae85_0_11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55a908ae85_0_1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155a908ae85_0_1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55a908ae85_0_1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55a908ae85_0_1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55a908ae85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155a908ae85_0_1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55a908ae85_0_1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155a908ae85_0_11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55a908ae85_0_1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155a908ae85_0_1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55a908ae85_0_1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155a908ae85_0_1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5a908ae85_0_1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155a908ae85_0_1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55a908ae85_0_1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55a908ae85_0_12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55a908ae85_0_1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55a908ae85_0_12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55a908ae85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155a908ae85_0_1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55a908ae85_0_1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155a908ae85_0_12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55a908ae85_0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55a908ae85_0_1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55a908ae85_0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155a908ae85_0_12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55a908ae85_0_1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155a908ae85_0_12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55a908ae85_0_1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155a908ae85_0_1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55a908ae85_0_1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155a908ae85_0_12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5a908ae85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55a908ae85_0_10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55a908ae85_0_1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155a908ae85_0_12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55a908ae85_0_1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155a908ae85_0_1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55a908ae85_0_1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55a908ae85_0_1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55a908ae85_0_1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155a908ae85_0_1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55a908ae85_0_10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55a908ae85_0_10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155a908ae85_0_10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5a908ae85_0_1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155a908ae85_0_10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55a908ae85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55a908ae85_0_10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55a908ae85_0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155a908ae85_0_10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5a908ae85_0_10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155a908ae85_0_10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g155a908ae85_0_153"/>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155a908ae85_0_153"/>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155a908ae85_0_153"/>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g155a908ae85_0_157"/>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155a908ae85_0_157"/>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g155a908ae85_0_157"/>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155a908ae85_0_157"/>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5" name="Shape 95"/>
        <p:cNvGrpSpPr/>
        <p:nvPr/>
      </p:nvGrpSpPr>
      <p:grpSpPr>
        <a:xfrm>
          <a:off x="0" y="0"/>
          <a:ext cx="0" cy="0"/>
          <a:chOff x="0" y="0"/>
          <a:chExt cx="0" cy="0"/>
        </a:xfrm>
      </p:grpSpPr>
      <p:sp>
        <p:nvSpPr>
          <p:cNvPr id="96" name="Google Shape;96;g155a908ae85_0_162"/>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g155a908ae85_0_162"/>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8" name="Google Shape;98;g155a908ae85_0_162"/>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g155a908ae85_0_162"/>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155a908ae85_0_162"/>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g155a908ae85_0_168"/>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g155a908ae85_0_16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 name="Google Shape;104;g155a908ae85_0_168"/>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g155a908ae85_0_168"/>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155a908ae85_0_168"/>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g155a908ae85_0_174"/>
          <p:cNvSpPr txBox="1"/>
          <p:nvPr>
            <p:ph type="title"/>
          </p:nvPr>
        </p:nvSpPr>
        <p:spPr>
          <a:xfrm>
            <a:off x="623888" y="1709738"/>
            <a:ext cx="78867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g155a908ae85_0_174"/>
          <p:cNvSpPr txBox="1"/>
          <p:nvPr>
            <p:ph idx="1" type="body"/>
          </p:nvPr>
        </p:nvSpPr>
        <p:spPr>
          <a:xfrm>
            <a:off x="623888" y="4589463"/>
            <a:ext cx="78867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g155a908ae85_0_174"/>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g155a908ae85_0_174"/>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155a908ae85_0_174"/>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g155a908ae85_0_180"/>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g155a908ae85_0_180"/>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6" name="Google Shape;116;g155a908ae85_0_180"/>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g155a908ae85_0_180"/>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g155a908ae85_0_180"/>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155a908ae85_0_180"/>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g155a908ae85_0_187"/>
          <p:cNvSpPr txBox="1"/>
          <p:nvPr>
            <p:ph type="title"/>
          </p:nvPr>
        </p:nvSpPr>
        <p:spPr>
          <a:xfrm>
            <a:off x="629841" y="365125"/>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g155a908ae85_0_187"/>
          <p:cNvSpPr txBox="1"/>
          <p:nvPr>
            <p:ph idx="1" type="body"/>
          </p:nvPr>
        </p:nvSpPr>
        <p:spPr>
          <a:xfrm>
            <a:off x="629841" y="1681163"/>
            <a:ext cx="38685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3" name="Google Shape;123;g155a908ae85_0_187"/>
          <p:cNvSpPr txBox="1"/>
          <p:nvPr>
            <p:ph idx="2" type="body"/>
          </p:nvPr>
        </p:nvSpPr>
        <p:spPr>
          <a:xfrm>
            <a:off x="629841" y="2505075"/>
            <a:ext cx="38685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g155a908ae85_0_187"/>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5" name="Google Shape;125;g155a908ae85_0_187"/>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6" name="Google Shape;126;g155a908ae85_0_187"/>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155a908ae85_0_187"/>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155a908ae85_0_187"/>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155a908ae85_0_196"/>
          <p:cNvSpPr txBox="1"/>
          <p:nvPr>
            <p:ph type="title"/>
          </p:nvPr>
        </p:nvSpPr>
        <p:spPr>
          <a:xfrm>
            <a:off x="629841" y="457200"/>
            <a:ext cx="29490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155a908ae85_0_196"/>
          <p:cNvSpPr txBox="1"/>
          <p:nvPr>
            <p:ph idx="1" type="body"/>
          </p:nvPr>
        </p:nvSpPr>
        <p:spPr>
          <a:xfrm>
            <a:off x="3887391" y="987425"/>
            <a:ext cx="46293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155a908ae85_0_196"/>
          <p:cNvSpPr txBox="1"/>
          <p:nvPr>
            <p:ph idx="2" type="body"/>
          </p:nvPr>
        </p:nvSpPr>
        <p:spPr>
          <a:xfrm>
            <a:off x="629841" y="2057400"/>
            <a:ext cx="29490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155a908ae85_0_196"/>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155a908ae85_0_196"/>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155a908ae85_0_19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155a908ae85_0_203"/>
          <p:cNvSpPr txBox="1"/>
          <p:nvPr>
            <p:ph type="title"/>
          </p:nvPr>
        </p:nvSpPr>
        <p:spPr>
          <a:xfrm>
            <a:off x="629841" y="457200"/>
            <a:ext cx="29490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155a908ae85_0_203"/>
          <p:cNvSpPr/>
          <p:nvPr>
            <p:ph idx="2" type="pic"/>
          </p:nvPr>
        </p:nvSpPr>
        <p:spPr>
          <a:xfrm>
            <a:off x="3887391" y="987425"/>
            <a:ext cx="4629300" cy="4873500"/>
          </a:xfrm>
          <a:prstGeom prst="rect">
            <a:avLst/>
          </a:prstGeom>
          <a:noFill/>
          <a:ln>
            <a:noFill/>
          </a:ln>
        </p:spPr>
      </p:sp>
      <p:sp>
        <p:nvSpPr>
          <p:cNvPr id="139" name="Google Shape;139;g155a908ae85_0_203"/>
          <p:cNvSpPr txBox="1"/>
          <p:nvPr>
            <p:ph idx="1" type="body"/>
          </p:nvPr>
        </p:nvSpPr>
        <p:spPr>
          <a:xfrm>
            <a:off x="629841" y="2057400"/>
            <a:ext cx="29490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155a908ae85_0_203"/>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155a908ae85_0_203"/>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155a908ae85_0_203"/>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155a908ae85_0_210"/>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155a908ae85_0_210"/>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155a908ae85_0_210"/>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155a908ae85_0_210"/>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155a908ae85_0_210"/>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155a908ae85_0_216"/>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155a908ae85_0_216"/>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155a908ae85_0_216"/>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155a908ae85_0_216"/>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155a908ae85_0_21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155a908ae85_0_147"/>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155a908ae85_0_14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155a908ae85_0_147"/>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155a908ae85_0_147"/>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155a908ae85_0_147"/>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7.jp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55a908ae85_0_111"/>
          <p:cNvSpPr txBox="1"/>
          <p:nvPr/>
        </p:nvSpPr>
        <p:spPr>
          <a:xfrm>
            <a:off x="1404257" y="381001"/>
            <a:ext cx="7489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Book Antiqua"/>
                <a:ea typeface="Book Antiqua"/>
                <a:cs typeface="Book Antiqua"/>
                <a:sym typeface="Book Antiqua"/>
              </a:rPr>
              <a:t>RUNGTA COLLEGE OF DENTAL SCIENCES &amp; RESEARCH </a:t>
            </a:r>
            <a:endParaRPr/>
          </a:p>
        </p:txBody>
      </p:sp>
      <p:sp>
        <p:nvSpPr>
          <p:cNvPr id="160" name="Google Shape;160;g155a908ae85_0_111"/>
          <p:cNvSpPr txBox="1"/>
          <p:nvPr/>
        </p:nvSpPr>
        <p:spPr>
          <a:xfrm>
            <a:off x="108850" y="2467425"/>
            <a:ext cx="8784600" cy="1800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100" u="sng">
                <a:solidFill>
                  <a:schemeClr val="dk1"/>
                </a:solidFill>
                <a:latin typeface="Book Antiqua"/>
                <a:ea typeface="Book Antiqua"/>
                <a:cs typeface="Book Antiqua"/>
                <a:sym typeface="Book Antiqua"/>
              </a:rPr>
              <a:t>            TEATNUS AND GANGRENE</a:t>
            </a:r>
            <a:endParaRPr/>
          </a:p>
        </p:txBody>
      </p:sp>
      <p:sp>
        <p:nvSpPr>
          <p:cNvPr id="161" name="Google Shape;161;g155a908ae85_0_111"/>
          <p:cNvSpPr txBox="1"/>
          <p:nvPr/>
        </p:nvSpPr>
        <p:spPr>
          <a:xfrm>
            <a:off x="152400" y="5715000"/>
            <a:ext cx="85452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Book Antiqua"/>
                <a:ea typeface="Book Antiqua"/>
                <a:cs typeface="Book Antiqua"/>
                <a:sym typeface="Book Antiqua"/>
              </a:rPr>
              <a:t>DEPARTMENT OF GENERAL SURGERY  </a:t>
            </a:r>
            <a:endParaRPr/>
          </a:p>
        </p:txBody>
      </p:sp>
      <p:pic>
        <p:nvPicPr>
          <p:cNvPr id="162" name="Google Shape;162;g155a908ae85_0_111"/>
          <p:cNvPicPr preferRelativeResize="0"/>
          <p:nvPr/>
        </p:nvPicPr>
        <p:blipFill rotWithShape="1">
          <a:blip r:embed="rId3">
            <a:alphaModFix/>
          </a:blip>
          <a:srcRect b="0" l="15781" r="15781" t="0"/>
          <a:stretch/>
        </p:blipFill>
        <p:spPr>
          <a:xfrm>
            <a:off x="0" y="0"/>
            <a:ext cx="1393371" cy="2114550"/>
          </a:xfrm>
          <a:prstGeom prst="rect">
            <a:avLst/>
          </a:prstGeom>
          <a:noFill/>
          <a:ln>
            <a:noFill/>
          </a:ln>
        </p:spPr>
      </p:pic>
      <p:sp>
        <p:nvSpPr>
          <p:cNvPr id="163" name="Google Shape;163;g155a908ae85_0_111"/>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55a908ae85_0_111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Clinical features:-</a:t>
            </a:r>
            <a:endParaRPr/>
          </a:p>
        </p:txBody>
      </p:sp>
      <p:sp>
        <p:nvSpPr>
          <p:cNvPr id="228" name="Google Shape;228;g155a908ae85_0_1111"/>
          <p:cNvSpPr txBox="1"/>
          <p:nvPr>
            <p:ph idx="1" type="body"/>
          </p:nvPr>
        </p:nvSpPr>
        <p:spPr>
          <a:xfrm>
            <a:off x="533400" y="1371600"/>
            <a:ext cx="8610600" cy="4526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US"/>
              <a:t>              Incubation periods- 1-2 days</a:t>
            </a:r>
            <a:endParaRPr/>
          </a:p>
          <a:p>
            <a:pPr indent="-342900" lvl="0" marL="342900" rtl="0" algn="l">
              <a:spcBef>
                <a:spcPts val="640"/>
              </a:spcBef>
              <a:spcAft>
                <a:spcPts val="0"/>
              </a:spcAft>
              <a:buClr>
                <a:schemeClr val="dk1"/>
              </a:buClr>
              <a:buSzPts val="3200"/>
              <a:buNone/>
            </a:pPr>
            <a:r>
              <a:rPr lang="en-US"/>
              <a:t>Local features –</a:t>
            </a:r>
            <a:endParaRPr/>
          </a:p>
          <a:p>
            <a:pPr indent="-203200" lvl="0" marL="465137" rtl="0" algn="l">
              <a:spcBef>
                <a:spcPts val="640"/>
              </a:spcBef>
              <a:spcAft>
                <a:spcPts val="0"/>
              </a:spcAft>
              <a:buClr>
                <a:schemeClr val="dk1"/>
              </a:buClr>
              <a:buSzPts val="3200"/>
              <a:buFont typeface="Noto Sans Symbols"/>
              <a:buChar char="▪"/>
            </a:pPr>
            <a:r>
              <a:rPr lang="en-US"/>
              <a:t>	Gross oedema &amp; tenderness</a:t>
            </a:r>
            <a:endParaRPr/>
          </a:p>
          <a:p>
            <a:pPr indent="-203200" lvl="0" marL="465137" rtl="0" algn="l">
              <a:spcBef>
                <a:spcPts val="640"/>
              </a:spcBef>
              <a:spcAft>
                <a:spcPts val="0"/>
              </a:spcAft>
              <a:buClr>
                <a:schemeClr val="dk1"/>
              </a:buClr>
              <a:buSzPts val="3200"/>
              <a:buFont typeface="Noto Sans Symbols"/>
              <a:buChar char="▪"/>
            </a:pPr>
            <a:r>
              <a:rPr lang="en-US"/>
              <a:t>   Sutures are under tension</a:t>
            </a:r>
            <a:endParaRPr/>
          </a:p>
          <a:p>
            <a:pPr indent="-203200" lvl="0" marL="465137" rtl="0" algn="l">
              <a:spcBef>
                <a:spcPts val="640"/>
              </a:spcBef>
              <a:spcAft>
                <a:spcPts val="0"/>
              </a:spcAft>
              <a:buClr>
                <a:schemeClr val="dk1"/>
              </a:buClr>
              <a:buSzPts val="3200"/>
              <a:buFont typeface="Noto Sans Symbols"/>
              <a:buChar char="▪"/>
            </a:pPr>
            <a:r>
              <a:rPr lang="en-US"/>
              <a:t>   Brownish fluid with odour</a:t>
            </a:r>
            <a:endParaRPr/>
          </a:p>
          <a:p>
            <a:pPr indent="-203200" lvl="0" marL="465137" rtl="0" algn="l">
              <a:spcBef>
                <a:spcPts val="640"/>
              </a:spcBef>
              <a:spcAft>
                <a:spcPts val="0"/>
              </a:spcAft>
              <a:buClr>
                <a:schemeClr val="dk1"/>
              </a:buClr>
              <a:buSzPts val="3200"/>
              <a:buFont typeface="Noto Sans Symbols"/>
              <a:buChar char="▪"/>
            </a:pPr>
            <a:r>
              <a:rPr lang="en-US"/>
              <a:t>   Palpable crepitus</a:t>
            </a:r>
            <a:endParaRPr/>
          </a:p>
          <a:p>
            <a:pPr indent="-203200" lvl="0" marL="465137" rtl="0" algn="l">
              <a:spcBef>
                <a:spcPts val="640"/>
              </a:spcBef>
              <a:spcAft>
                <a:spcPts val="0"/>
              </a:spcAft>
              <a:buClr>
                <a:schemeClr val="dk1"/>
              </a:buClr>
              <a:buSzPts val="3200"/>
              <a:buFont typeface="Noto Sans Symbols"/>
              <a:buChar char="▪"/>
            </a:pPr>
            <a:r>
              <a:rPr lang="en-US"/>
              <a:t>   Colour changes in muscles</a:t>
            </a:r>
            <a:endParaRPr/>
          </a:p>
          <a:p>
            <a:pPr indent="-203200" lvl="0" marL="465137" rtl="0" algn="l">
              <a:spcBef>
                <a:spcPts val="640"/>
              </a:spcBef>
              <a:spcAft>
                <a:spcPts val="0"/>
              </a:spcAft>
              <a:buClr>
                <a:schemeClr val="dk1"/>
              </a:buClr>
              <a:buSzPts val="3200"/>
              <a:buFont typeface="Noto Sans Symbols"/>
              <a:buChar char="▪"/>
            </a:pPr>
            <a:r>
              <a:rPr lang="en-US"/>
              <a:t>   Skin is khakhi coloured due to  haemolysis. </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http://www.vitaminsestore.com/wp-content/uploads/2012/08/Gas-Gangrene.jpg" id="233" name="Google Shape;233;g155a908ae85_0_1116"/>
          <p:cNvPicPr preferRelativeResize="0"/>
          <p:nvPr/>
        </p:nvPicPr>
        <p:blipFill rotWithShape="1">
          <a:blip r:embed="rId3">
            <a:alphaModFix/>
          </a:blip>
          <a:srcRect b="0" l="0" r="0" t="0"/>
          <a:stretch/>
        </p:blipFill>
        <p:spPr>
          <a:xfrm>
            <a:off x="-88565" y="0"/>
            <a:ext cx="9232564"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http://img.medscapestatic.com/pi/meds/ckb/17/40517tn.jpg" id="238" name="Google Shape;238;g155a908ae85_0_1120"/>
          <p:cNvPicPr preferRelativeResize="0"/>
          <p:nvPr/>
        </p:nvPicPr>
        <p:blipFill rotWithShape="1">
          <a:blip r:embed="rId3">
            <a:alphaModFix/>
          </a:blip>
          <a:srcRect b="0" l="0" r="0" t="0"/>
          <a:stretch/>
        </p:blipFill>
        <p:spPr>
          <a:xfrm>
            <a:off x="0" y="0"/>
            <a:ext cx="9156044"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55a908ae85_0_112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US"/>
              <a:t>General features-</a:t>
            </a:r>
            <a:endParaRPr/>
          </a:p>
          <a:p>
            <a:pPr indent="-733425" lvl="0" marL="2338387" rtl="0" algn="l">
              <a:spcBef>
                <a:spcPts val="640"/>
              </a:spcBef>
              <a:spcAft>
                <a:spcPts val="0"/>
              </a:spcAft>
              <a:buClr>
                <a:schemeClr val="dk1"/>
              </a:buClr>
              <a:buSzPts val="3200"/>
              <a:buFont typeface="Noto Sans Symbols"/>
              <a:buChar char="✔"/>
            </a:pPr>
            <a:r>
              <a:rPr lang="en-US"/>
              <a:t>anxious &amp; alert</a:t>
            </a:r>
            <a:endParaRPr/>
          </a:p>
          <a:p>
            <a:pPr indent="-733425" lvl="0" marL="2338387" rtl="0" algn="l">
              <a:spcBef>
                <a:spcPts val="640"/>
              </a:spcBef>
              <a:spcAft>
                <a:spcPts val="0"/>
              </a:spcAft>
              <a:buClr>
                <a:schemeClr val="dk1"/>
              </a:buClr>
              <a:buSzPts val="3200"/>
              <a:buFont typeface="Noto Sans Symbols"/>
              <a:buChar char="✔"/>
            </a:pPr>
            <a:r>
              <a:rPr lang="en-US"/>
              <a:t>toxic and ill</a:t>
            </a:r>
            <a:endParaRPr/>
          </a:p>
          <a:p>
            <a:pPr indent="-733425" lvl="0" marL="2338387" rtl="0" algn="l">
              <a:spcBef>
                <a:spcPts val="640"/>
              </a:spcBef>
              <a:spcAft>
                <a:spcPts val="0"/>
              </a:spcAft>
              <a:buClr>
                <a:schemeClr val="dk1"/>
              </a:buClr>
              <a:buSzPts val="3200"/>
              <a:buFont typeface="Noto Sans Symbols"/>
              <a:buChar char="✔"/>
            </a:pPr>
            <a:r>
              <a:rPr lang="en-US"/>
              <a:t>tachycardia with hypotension</a:t>
            </a:r>
            <a:endParaRPr/>
          </a:p>
          <a:p>
            <a:pPr indent="-733425" lvl="0" marL="2338387" rtl="0" algn="l">
              <a:spcBef>
                <a:spcPts val="640"/>
              </a:spcBef>
              <a:spcAft>
                <a:spcPts val="0"/>
              </a:spcAft>
              <a:buClr>
                <a:schemeClr val="dk1"/>
              </a:buClr>
              <a:buSzPts val="3200"/>
              <a:buFont typeface="Noto Sans Symbols"/>
              <a:buChar char="✔"/>
            </a:pPr>
            <a:r>
              <a:rPr lang="en-US"/>
              <a:t>Vomitting</a:t>
            </a:r>
            <a:endParaRPr/>
          </a:p>
          <a:p>
            <a:pPr indent="-733425" lvl="0" marL="2338387" rtl="0" algn="l">
              <a:spcBef>
                <a:spcPts val="640"/>
              </a:spcBef>
              <a:spcAft>
                <a:spcPts val="0"/>
              </a:spcAft>
              <a:buClr>
                <a:schemeClr val="dk1"/>
              </a:buClr>
              <a:buSzPts val="3200"/>
              <a:buFont typeface="Noto Sans Symbols"/>
              <a:buChar char="✔"/>
            </a:pPr>
            <a:r>
              <a:rPr lang="en-US"/>
              <a:t>fever</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55a908ae85_0_1128"/>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Investigation</a:t>
            </a:r>
            <a:endParaRPr/>
          </a:p>
        </p:txBody>
      </p:sp>
      <p:sp>
        <p:nvSpPr>
          <p:cNvPr id="249" name="Google Shape;249;g155a908ae85_0_112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Routin blood and urine examination</a:t>
            </a:r>
            <a:endParaRPr/>
          </a:p>
          <a:p>
            <a:pPr indent="-342900" lvl="0" marL="342900" rtl="0" algn="l">
              <a:spcBef>
                <a:spcPts val="640"/>
              </a:spcBef>
              <a:spcAft>
                <a:spcPts val="0"/>
              </a:spcAft>
              <a:buClr>
                <a:schemeClr val="dk1"/>
              </a:buClr>
              <a:buSzPts val="3200"/>
              <a:buChar char="•"/>
            </a:pPr>
            <a:r>
              <a:rPr lang="en-US"/>
              <a:t>Liver function test. </a:t>
            </a:r>
            <a:endParaRPr/>
          </a:p>
          <a:p>
            <a:pPr indent="-342900" lvl="0" marL="342900" rtl="0" algn="l">
              <a:spcBef>
                <a:spcPts val="640"/>
              </a:spcBef>
              <a:spcAft>
                <a:spcPts val="0"/>
              </a:spcAft>
              <a:buClr>
                <a:schemeClr val="dk1"/>
              </a:buClr>
              <a:buSzPts val="3200"/>
              <a:buChar char="•"/>
            </a:pPr>
            <a:r>
              <a:rPr lang="en-US"/>
              <a:t>Blood urea.</a:t>
            </a:r>
            <a:endParaRPr/>
          </a:p>
          <a:p>
            <a:pPr indent="-342900" lvl="0" marL="342900" rtl="0" algn="l">
              <a:spcBef>
                <a:spcPts val="640"/>
              </a:spcBef>
              <a:spcAft>
                <a:spcPts val="0"/>
              </a:spcAft>
              <a:buClr>
                <a:schemeClr val="dk1"/>
              </a:buClr>
              <a:buSzPts val="3200"/>
              <a:buChar char="•"/>
            </a:pPr>
            <a:r>
              <a:rPr lang="en-US"/>
              <a:t>Serum creatinine.</a:t>
            </a:r>
            <a:endParaRPr/>
          </a:p>
          <a:p>
            <a:pPr indent="-342900" lvl="0" marL="342900" rtl="0" algn="l">
              <a:spcBef>
                <a:spcPts val="640"/>
              </a:spcBef>
              <a:spcAft>
                <a:spcPts val="0"/>
              </a:spcAft>
              <a:buClr>
                <a:schemeClr val="dk1"/>
              </a:buClr>
              <a:buSzPts val="3200"/>
              <a:buChar char="•"/>
            </a:pPr>
            <a:r>
              <a:rPr lang="en-US"/>
              <a:t>X-ray shows gas in muscle plane or under skin.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https://upload.wikimedia.org/wikipedia/commons/thumb/4/44/Gas_Gangrene_in_XRay.jpg/220px-Gas_Gangrene_in_XRay.jpg" id="254" name="Google Shape;254;g155a908ae85_0_1133"/>
          <p:cNvPicPr preferRelativeResize="0"/>
          <p:nvPr/>
        </p:nvPicPr>
        <p:blipFill rotWithShape="1">
          <a:blip r:embed="rId3">
            <a:alphaModFix/>
          </a:blip>
          <a:srcRect b="0" l="0" r="0" t="0"/>
          <a:stretch/>
        </p:blipFill>
        <p:spPr>
          <a:xfrm>
            <a:off x="0" y="218381"/>
            <a:ext cx="8458200" cy="67596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55a908ae85_0_1137"/>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TYPES OF GAS GANGRENE</a:t>
            </a:r>
            <a:endParaRPr/>
          </a:p>
        </p:txBody>
      </p:sp>
      <p:sp>
        <p:nvSpPr>
          <p:cNvPr id="260" name="Google Shape;260;g155a908ae85_0_1137"/>
          <p:cNvSpPr txBox="1"/>
          <p:nvPr>
            <p:ph idx="1" type="body"/>
          </p:nvPr>
        </p:nvSpPr>
        <p:spPr>
          <a:xfrm>
            <a:off x="457200" y="1447800"/>
            <a:ext cx="8229600" cy="5181600"/>
          </a:xfrm>
          <a:prstGeom prst="rect">
            <a:avLst/>
          </a:prstGeom>
          <a:noFill/>
          <a:ln>
            <a:noFill/>
          </a:ln>
        </p:spPr>
        <p:txBody>
          <a:bodyPr anchorCtr="0" anchor="t" bIns="45700" lIns="91425" spcFirstLastPara="1" rIns="91425" wrap="square" tIns="45700">
            <a:normAutofit/>
          </a:bodyPr>
          <a:lstStyle/>
          <a:p>
            <a:pPr indent="-358140" lvl="0" marL="342900" rtl="0" algn="just">
              <a:spcBef>
                <a:spcPts val="0"/>
              </a:spcBef>
              <a:spcAft>
                <a:spcPts val="0"/>
              </a:spcAft>
              <a:buClr>
                <a:srgbClr val="974806"/>
              </a:buClr>
              <a:buSzPts val="3200"/>
              <a:buFont typeface="Noto Sans Symbols"/>
              <a:buChar char="❑"/>
            </a:pPr>
            <a:r>
              <a:rPr b="1" lang="en-US">
                <a:solidFill>
                  <a:srgbClr val="974806"/>
                </a:solidFill>
              </a:rPr>
              <a:t>Clostridial cellulitis- H</a:t>
            </a:r>
            <a:r>
              <a:rPr lang="en-US"/>
              <a:t>ealthy muscles is not involved.There is feature of cellulitus. It is a mild infection and easily manageable.</a:t>
            </a:r>
            <a:endParaRPr/>
          </a:p>
          <a:p>
            <a:pPr indent="-358140" lvl="0" marL="342900" rtl="0" algn="just">
              <a:spcBef>
                <a:spcPts val="0"/>
              </a:spcBef>
              <a:spcAft>
                <a:spcPts val="0"/>
              </a:spcAft>
              <a:buClr>
                <a:srgbClr val="31859B"/>
              </a:buClr>
              <a:buSzPts val="3200"/>
              <a:buFont typeface="Noto Sans Symbols"/>
              <a:buChar char="❑"/>
            </a:pPr>
            <a:r>
              <a:rPr b="1" lang="en-US">
                <a:solidFill>
                  <a:srgbClr val="31859B"/>
                </a:solidFill>
              </a:rPr>
              <a:t>Local type:- </a:t>
            </a:r>
            <a:r>
              <a:rPr lang="en-US" sz="2900"/>
              <a:t>infection confined to single muscle</a:t>
            </a:r>
            <a:endParaRPr/>
          </a:p>
          <a:p>
            <a:pPr indent="-358140" lvl="0" marL="342900" rtl="0" algn="just">
              <a:spcBef>
                <a:spcPts val="1200"/>
              </a:spcBef>
              <a:spcAft>
                <a:spcPts val="0"/>
              </a:spcAft>
              <a:buClr>
                <a:srgbClr val="5F497A"/>
              </a:buClr>
              <a:buSzPts val="3200"/>
              <a:buFont typeface="Noto Sans Symbols"/>
              <a:buChar char="❑"/>
            </a:pPr>
            <a:r>
              <a:rPr b="1" lang="en-US">
                <a:solidFill>
                  <a:srgbClr val="5F497A"/>
                </a:solidFill>
              </a:rPr>
              <a:t>Group type</a:t>
            </a:r>
            <a:r>
              <a:rPr lang="en-US">
                <a:solidFill>
                  <a:srgbClr val="5F497A"/>
                </a:solidFill>
              </a:rPr>
              <a:t>:-</a:t>
            </a:r>
            <a:r>
              <a:rPr lang="en-US"/>
              <a:t> infection confined to one group of muscle.</a:t>
            </a:r>
            <a:endParaRPr/>
          </a:p>
          <a:p>
            <a:pPr indent="-358140" lvl="0" marL="342900" rtl="0" algn="just">
              <a:spcBef>
                <a:spcPts val="1792"/>
              </a:spcBef>
              <a:spcAft>
                <a:spcPts val="0"/>
              </a:spcAft>
              <a:buClr>
                <a:srgbClr val="953734"/>
              </a:buClr>
              <a:buSzPts val="3200"/>
              <a:buFont typeface="Noto Sans Symbols"/>
              <a:buChar char="❑"/>
            </a:pPr>
            <a:r>
              <a:rPr b="1" lang="en-US">
                <a:solidFill>
                  <a:srgbClr val="953734"/>
                </a:solidFill>
              </a:rPr>
              <a:t>Massive type</a:t>
            </a:r>
            <a:r>
              <a:rPr lang="en-US">
                <a:solidFill>
                  <a:srgbClr val="953734"/>
                </a:solidFill>
              </a:rPr>
              <a:t>:- </a:t>
            </a:r>
            <a:r>
              <a:rPr lang="en-US"/>
              <a:t>gas gangrene involves entire limb.</a:t>
            </a:r>
            <a:endParaRPr/>
          </a:p>
          <a:p>
            <a:pPr indent="-342900" lvl="0" marL="342900" rtl="0" algn="just">
              <a:spcBef>
                <a:spcPts val="592"/>
              </a:spcBef>
              <a:spcAft>
                <a:spcPts val="0"/>
              </a:spcAft>
              <a:buClr>
                <a:schemeClr val="dk1"/>
              </a:buClr>
              <a:buSzPts val="3200"/>
              <a:buNone/>
            </a:pPr>
            <a:r>
              <a:t/>
            </a:r>
            <a:endParaRPr/>
          </a:p>
          <a:p>
            <a:pPr indent="-358140" lvl="0" marL="342900" rtl="0" algn="just">
              <a:spcBef>
                <a:spcPts val="0"/>
              </a:spcBef>
              <a:spcAft>
                <a:spcPts val="0"/>
              </a:spcAft>
              <a:buClr>
                <a:srgbClr val="538CD5"/>
              </a:buClr>
              <a:buSzPts val="3200"/>
              <a:buFont typeface="Noto Sans Symbols"/>
              <a:buChar char="❑"/>
            </a:pPr>
            <a:r>
              <a:rPr b="1" lang="en-US">
                <a:solidFill>
                  <a:srgbClr val="538CD5"/>
                </a:solidFill>
              </a:rPr>
              <a:t>Fulminant type</a:t>
            </a:r>
            <a:r>
              <a:rPr lang="en-US">
                <a:solidFill>
                  <a:srgbClr val="538CD5"/>
                </a:solidFill>
              </a:rPr>
              <a:t>:- </a:t>
            </a:r>
            <a:r>
              <a:rPr lang="en-US"/>
              <a:t>rapid progress leading to toxaemia, renal failure and MODS &amp; often death.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55a908ae85_0_1142"/>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en-US">
                <a:solidFill>
                  <a:srgbClr val="FF0000"/>
                </a:solidFill>
              </a:rPr>
              <a:t>Treatment of a established case</a:t>
            </a:r>
            <a:endParaRPr>
              <a:solidFill>
                <a:srgbClr val="FF0000"/>
              </a:solidFill>
            </a:endParaRPr>
          </a:p>
        </p:txBody>
      </p:sp>
      <p:sp>
        <p:nvSpPr>
          <p:cNvPr id="266" name="Google Shape;266;g155a908ae85_0_114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Inj. Benzyl penicillin 20 lakh 4 hourly or</a:t>
            </a:r>
            <a:endParaRPr/>
          </a:p>
          <a:p>
            <a:pPr indent="-342900" lvl="0" marL="342900" rtl="0" algn="l">
              <a:spcBef>
                <a:spcPts val="640"/>
              </a:spcBef>
              <a:spcAft>
                <a:spcPts val="0"/>
              </a:spcAft>
              <a:buClr>
                <a:schemeClr val="dk1"/>
              </a:buClr>
              <a:buSzPts val="3200"/>
              <a:buNone/>
            </a:pPr>
            <a:r>
              <a:rPr lang="en-US"/>
              <a:t>    Inj. Metronidazole 500 mg 8 hourly</a:t>
            </a:r>
            <a:endParaRPr/>
          </a:p>
          <a:p>
            <a:pPr indent="-342900" lvl="0" marL="342900" rtl="0" algn="l">
              <a:spcBef>
                <a:spcPts val="640"/>
              </a:spcBef>
              <a:spcAft>
                <a:spcPts val="0"/>
              </a:spcAft>
              <a:buClr>
                <a:schemeClr val="dk1"/>
              </a:buClr>
              <a:buSzPts val="3200"/>
              <a:buChar char="•"/>
            </a:pPr>
            <a:r>
              <a:rPr lang="en-US"/>
              <a:t>Fresh blood transfusion </a:t>
            </a:r>
            <a:endParaRPr/>
          </a:p>
          <a:p>
            <a:pPr indent="-342900" lvl="0" marL="342900" rtl="0" algn="l">
              <a:spcBef>
                <a:spcPts val="640"/>
              </a:spcBef>
              <a:spcAft>
                <a:spcPts val="0"/>
              </a:spcAft>
              <a:buClr>
                <a:schemeClr val="dk1"/>
              </a:buClr>
              <a:buSzPts val="3200"/>
              <a:buChar char="•"/>
            </a:pPr>
            <a:r>
              <a:rPr lang="en-US"/>
              <a:t>Polyvalent anti-gas gangrene serum, 25000 unit I.V after test dose, repeat after 6 hour </a:t>
            </a:r>
            <a:endParaRPr/>
          </a:p>
          <a:p>
            <a:pPr indent="-342900" lvl="0" marL="342900" rtl="0" algn="l">
              <a:spcBef>
                <a:spcPts val="640"/>
              </a:spcBef>
              <a:spcAft>
                <a:spcPts val="0"/>
              </a:spcAft>
              <a:buClr>
                <a:schemeClr val="dk1"/>
              </a:buClr>
              <a:buSzPts val="3200"/>
              <a:buChar char="•"/>
            </a:pPr>
            <a:r>
              <a:rPr lang="en-US"/>
              <a:t>Hyper-baric oxygen</a:t>
            </a:r>
            <a:endParaRPr/>
          </a:p>
          <a:p>
            <a:pPr indent="-342900" lvl="0" marL="342900" rtl="0" algn="l">
              <a:spcBef>
                <a:spcPts val="640"/>
              </a:spcBef>
              <a:spcAft>
                <a:spcPts val="0"/>
              </a:spcAft>
              <a:buClr>
                <a:schemeClr val="dk1"/>
              </a:buClr>
              <a:buSzPts val="3200"/>
              <a:buChar char="•"/>
            </a:pPr>
            <a:r>
              <a:rPr lang="en-US"/>
              <a:t>Electrolyte &amp; water management, may require ventilator support</a:t>
            </a:r>
            <a:endParaRPr/>
          </a:p>
          <a:p>
            <a:pPr indent="-342900" lvl="0" marL="342900" rtl="0" algn="l">
              <a:spcBef>
                <a:spcPts val="640"/>
              </a:spcBef>
              <a:spcAft>
                <a:spcPts val="0"/>
              </a:spcAft>
              <a:buClr>
                <a:schemeClr val="dk1"/>
              </a:buClr>
              <a:buSzPts val="32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55a908ae85_0_1147"/>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en-US">
                <a:solidFill>
                  <a:srgbClr val="FF0000"/>
                </a:solidFill>
              </a:rPr>
              <a:t>LOCAL  TREATMNET  OF  WOUND</a:t>
            </a:r>
            <a:endParaRPr>
              <a:solidFill>
                <a:srgbClr val="FF0000"/>
              </a:solidFill>
            </a:endParaRPr>
          </a:p>
        </p:txBody>
      </p:sp>
      <p:sp>
        <p:nvSpPr>
          <p:cNvPr id="272" name="Google Shape;272;g155a908ae85_0_114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50000"/>
              </a:lnSpc>
              <a:spcBef>
                <a:spcPts val="0"/>
              </a:spcBef>
              <a:spcAft>
                <a:spcPts val="0"/>
              </a:spcAft>
              <a:buClr>
                <a:schemeClr val="dk1"/>
              </a:buClr>
              <a:buSzPts val="3200"/>
              <a:buNone/>
            </a:pPr>
            <a:r>
              <a:rPr lang="en-US"/>
              <a:t>All dead and necrotic tissue are excised and debridement is done until healthy tissue bleeds.Foreign bodies are removed and wound is thoroghly irrigated with savlon etc.</a:t>
            </a:r>
            <a:endParaRPr/>
          </a:p>
          <a:p>
            <a:pPr indent="-342900" lvl="0" marL="342900" rtl="0" algn="just">
              <a:lnSpc>
                <a:spcPct val="150000"/>
              </a:lnSpc>
              <a:spcBef>
                <a:spcPts val="640"/>
              </a:spcBef>
              <a:spcAft>
                <a:spcPts val="0"/>
              </a:spcAft>
              <a:buClr>
                <a:schemeClr val="dk1"/>
              </a:buClr>
              <a:buSzPts val="3200"/>
              <a:buNone/>
            </a:pPr>
            <a:r>
              <a:rPr lang="en-US"/>
              <a:t>In some cases partial or entire limb amputation may be required to save the life.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55a908ae85_0_1152"/>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PROPHYLAXIS</a:t>
            </a:r>
            <a:endParaRPr/>
          </a:p>
        </p:txBody>
      </p:sp>
      <p:sp>
        <p:nvSpPr>
          <p:cNvPr id="278" name="Google Shape;278;g155a908ae85_0_115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fontScale="92500" lnSpcReduction="20000"/>
          </a:bodyPr>
          <a:lstStyle/>
          <a:p>
            <a:pPr indent="-373380" lvl="0" marL="342900" rtl="0" algn="l">
              <a:spcBef>
                <a:spcPts val="0"/>
              </a:spcBef>
              <a:spcAft>
                <a:spcPts val="0"/>
              </a:spcAft>
              <a:buClr>
                <a:schemeClr val="dk1"/>
              </a:buClr>
              <a:buSzPct val="114285"/>
              <a:buChar char="•"/>
            </a:pPr>
            <a:r>
              <a:rPr lang="en-US"/>
              <a:t>FOLLOWING MESURES TO BE TAKEN TO PREVENT DEVELOPMENT OF GAS GANGRENE.</a:t>
            </a:r>
            <a:endParaRPr/>
          </a:p>
          <a:p>
            <a:pPr indent="-373380" lvl="0" marL="342900" rtl="0" algn="l">
              <a:spcBef>
                <a:spcPts val="2296"/>
              </a:spcBef>
              <a:spcAft>
                <a:spcPts val="0"/>
              </a:spcAft>
              <a:buClr>
                <a:schemeClr val="dk1"/>
              </a:buClr>
              <a:buSzPct val="114285"/>
              <a:buChar char="•"/>
            </a:pPr>
            <a:r>
              <a:rPr lang="en-US"/>
              <a:t>Thorough wound care ( debridement).</a:t>
            </a:r>
            <a:endParaRPr/>
          </a:p>
          <a:p>
            <a:pPr indent="-373380" lvl="0" marL="342900" rtl="0" algn="l">
              <a:spcBef>
                <a:spcPts val="2296"/>
              </a:spcBef>
              <a:spcAft>
                <a:spcPts val="0"/>
              </a:spcAft>
              <a:buClr>
                <a:schemeClr val="dk1"/>
              </a:buClr>
              <a:buSzPct val="114285"/>
              <a:buChar char="•"/>
            </a:pPr>
            <a:r>
              <a:rPr lang="en-US"/>
              <a:t>Precaution during tourniquet application</a:t>
            </a:r>
            <a:endParaRPr/>
          </a:p>
          <a:p>
            <a:pPr indent="-373380" lvl="0" marL="342900" rtl="0" algn="l">
              <a:spcBef>
                <a:spcPts val="2296"/>
              </a:spcBef>
              <a:spcAft>
                <a:spcPts val="0"/>
              </a:spcAft>
              <a:buClr>
                <a:schemeClr val="dk1"/>
              </a:buClr>
              <a:buSzPct val="114285"/>
              <a:buChar char="•"/>
            </a:pPr>
            <a:r>
              <a:rPr lang="en-US"/>
              <a:t>Precaution during plaster cast application</a:t>
            </a:r>
            <a:endParaRPr/>
          </a:p>
          <a:p>
            <a:pPr indent="-373380" lvl="0" marL="342900" rtl="0" algn="l">
              <a:spcBef>
                <a:spcPts val="2296"/>
              </a:spcBef>
              <a:spcAft>
                <a:spcPts val="0"/>
              </a:spcAft>
              <a:buClr>
                <a:schemeClr val="dk1"/>
              </a:buClr>
              <a:buSzPct val="114285"/>
              <a:buChar char="•"/>
            </a:pPr>
            <a:r>
              <a:rPr lang="en-US"/>
              <a:t>Use of AGGS in SUSPECTED, contaminated  wounds.</a:t>
            </a:r>
            <a:endParaRPr/>
          </a:p>
          <a:p>
            <a:pPr indent="-185420" lvl="0" marL="342900" rtl="0" algn="l">
              <a:spcBef>
                <a:spcPts val="2296"/>
              </a:spcBef>
              <a:spcAft>
                <a:spcPts val="0"/>
              </a:spcAft>
              <a:buClr>
                <a:schemeClr val="dk1"/>
              </a:buClr>
              <a:buSzPct val="114285"/>
              <a:buNone/>
            </a:pPr>
            <a:r>
              <a:t/>
            </a:r>
            <a:endParaRPr/>
          </a:p>
          <a:p>
            <a:pPr indent="-342900" lvl="0" marL="342900" rtl="0" algn="l">
              <a:spcBef>
                <a:spcPts val="2296"/>
              </a:spcBef>
              <a:spcAft>
                <a:spcPts val="0"/>
              </a:spcAft>
              <a:buClr>
                <a:schemeClr val="dk1"/>
              </a:buClr>
              <a:buSzPct val="114285"/>
              <a:buNone/>
            </a:pPr>
            <a:r>
              <a:rPr lang="en-US"/>
              <a:t>                                   THE END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55a908ae85_0_119"/>
          <p:cNvSpPr txBox="1"/>
          <p:nvPr>
            <p:ph type="title"/>
          </p:nvPr>
        </p:nvSpPr>
        <p:spPr>
          <a:xfrm>
            <a:off x="1099503" y="-229122"/>
            <a:ext cx="6945000" cy="1103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b="1" lang="en-US">
                <a:solidFill>
                  <a:schemeClr val="dk1"/>
                </a:solidFill>
                <a:latin typeface="Times New Roman"/>
                <a:ea typeface="Times New Roman"/>
                <a:cs typeface="Times New Roman"/>
                <a:sym typeface="Times New Roman"/>
              </a:rPr>
              <a:t>Specific learning Objectives </a:t>
            </a:r>
            <a:endParaRPr b="1" sz="3100">
              <a:latin typeface="Times New Roman"/>
              <a:ea typeface="Times New Roman"/>
              <a:cs typeface="Times New Roman"/>
              <a:sym typeface="Times New Roman"/>
            </a:endParaRPr>
          </a:p>
        </p:txBody>
      </p:sp>
      <p:graphicFrame>
        <p:nvGraphicFramePr>
          <p:cNvPr id="169" name="Google Shape;169;g155a908ae85_0_119"/>
          <p:cNvGraphicFramePr/>
          <p:nvPr/>
        </p:nvGraphicFramePr>
        <p:xfrm>
          <a:off x="481226" y="1556820"/>
          <a:ext cx="3000000" cy="3000000"/>
        </p:xfrm>
        <a:graphic>
          <a:graphicData uri="http://schemas.openxmlformats.org/drawingml/2006/table">
            <a:tbl>
              <a:tblPr bandRow="1" firstRow="1">
                <a:noFill/>
                <a:tableStyleId>{1E37576F-52EC-4284-8343-F326C0763252}</a:tableStyleId>
              </a:tblPr>
              <a:tblGrid>
                <a:gridCol w="2765600"/>
                <a:gridCol w="2678325"/>
                <a:gridCol w="2304500"/>
              </a:tblGrid>
              <a:tr h="462625">
                <a:tc>
                  <a:txBody>
                    <a:bodyPr/>
                    <a:lstStyle/>
                    <a:p>
                      <a:pPr indent="0" lvl="0" marL="0" marR="0" rtl="0" algn="l">
                        <a:spcBef>
                          <a:spcPts val="0"/>
                        </a:spcBef>
                        <a:spcAft>
                          <a:spcPts val="0"/>
                        </a:spcAft>
                        <a:buNone/>
                      </a:pPr>
                      <a:r>
                        <a:rPr lang="en-US" sz="1800" u="none" cap="none" strike="noStrike"/>
                        <a:t>Core areas* </a:t>
                      </a:r>
                      <a:endParaRPr/>
                    </a:p>
                  </a:txBody>
                  <a:tcPr marT="45725" marB="45725" marR="91450" marL="91450"/>
                </a:tc>
                <a:tc>
                  <a:txBody>
                    <a:bodyPr/>
                    <a:lstStyle/>
                    <a:p>
                      <a:pPr indent="0" lvl="0" marL="0" marR="0" rtl="0" algn="l">
                        <a:spcBef>
                          <a:spcPts val="0"/>
                        </a:spcBef>
                        <a:spcAft>
                          <a:spcPts val="0"/>
                        </a:spcAft>
                        <a:buNone/>
                      </a:pPr>
                      <a:r>
                        <a:rPr lang="en-US" sz="1800"/>
                        <a:t>Domain</a:t>
                      </a:r>
                      <a:r>
                        <a:rPr lang="en-US" sz="1800"/>
                        <a:t> **</a:t>
                      </a:r>
                      <a:endParaRPr sz="1800"/>
                    </a:p>
                  </a:txBody>
                  <a:tcPr marT="45725" marB="45725" marR="91450" marL="91450"/>
                </a:tc>
                <a:tc>
                  <a:txBody>
                    <a:bodyPr/>
                    <a:lstStyle/>
                    <a:p>
                      <a:pPr indent="0" lvl="0" marL="0" marR="0" rtl="0" algn="l">
                        <a:spcBef>
                          <a:spcPts val="0"/>
                        </a:spcBef>
                        <a:spcAft>
                          <a:spcPts val="0"/>
                        </a:spcAft>
                        <a:buNone/>
                      </a:pPr>
                      <a:r>
                        <a:rPr lang="en-US" sz="1800"/>
                        <a:t>Category #</a:t>
                      </a:r>
                      <a:endParaRPr/>
                    </a:p>
                  </a:txBody>
                  <a:tcPr marT="45725" marB="45725" marR="91450" marL="91450"/>
                </a:tc>
              </a:tr>
              <a:tr h="517725">
                <a:tc>
                  <a:txBody>
                    <a:bodyPr/>
                    <a:lstStyle/>
                    <a:p>
                      <a:pPr indent="0" lvl="0" marL="0" marR="0" rtl="0" algn="l">
                        <a:spcBef>
                          <a:spcPts val="0"/>
                        </a:spcBef>
                        <a:spcAft>
                          <a:spcPts val="0"/>
                        </a:spcAft>
                        <a:buNone/>
                      </a:pPr>
                      <a:r>
                        <a:rPr b="1" lang="en-US" sz="2800"/>
                        <a:t>TETANUS</a:t>
                      </a:r>
                      <a:endParaRPr b="1" sz="1800"/>
                    </a:p>
                  </a:txBody>
                  <a:tcPr marT="45725" marB="45725" marR="91450" marL="91450"/>
                </a:tc>
                <a:tc>
                  <a:txBody>
                    <a:bodyPr/>
                    <a:lstStyle/>
                    <a:p>
                      <a:pPr indent="0" lvl="0" marL="0" marR="0" rtl="0" algn="l">
                        <a:spcBef>
                          <a:spcPts val="0"/>
                        </a:spcBef>
                        <a:spcAft>
                          <a:spcPts val="0"/>
                        </a:spcAft>
                        <a:buNone/>
                      </a:pPr>
                      <a:r>
                        <a:rPr lang="en-US" sz="1800"/>
                        <a:t>Cognitive</a:t>
                      </a:r>
                      <a:endParaRPr sz="1800"/>
                    </a:p>
                  </a:txBody>
                  <a:tcPr marT="45725" marB="45725" marR="91450" marL="91450"/>
                </a:tc>
                <a:tc>
                  <a:txBody>
                    <a:bodyPr/>
                    <a:lstStyle/>
                    <a:p>
                      <a:pPr indent="0" lvl="0" marL="0" marR="0" rtl="0" algn="l">
                        <a:spcBef>
                          <a:spcPts val="0"/>
                        </a:spcBef>
                        <a:spcAft>
                          <a:spcPts val="0"/>
                        </a:spcAft>
                        <a:buNone/>
                      </a:pPr>
                      <a:r>
                        <a:rPr lang="en-US" sz="1800"/>
                        <a:t>Must Know</a:t>
                      </a:r>
                      <a:endParaRPr sz="1800"/>
                    </a:p>
                  </a:txBody>
                  <a:tcPr marT="45725" marB="45725" marR="91450" marL="91450"/>
                </a:tc>
              </a:tr>
              <a:tr h="462625">
                <a:tc>
                  <a:txBody>
                    <a:bodyPr/>
                    <a:lstStyle/>
                    <a:p>
                      <a:pPr indent="0" lvl="0" marL="0" rtl="0" algn="l">
                        <a:spcBef>
                          <a:spcPts val="0"/>
                        </a:spcBef>
                        <a:spcAft>
                          <a:spcPts val="0"/>
                        </a:spcAft>
                        <a:buNone/>
                      </a:pPr>
                      <a:r>
                        <a:rPr b="1" lang="en-US" sz="2600"/>
                        <a:t>GAS GANGRENE</a:t>
                      </a:r>
                      <a:endParaRPr b="1" sz="2600"/>
                    </a:p>
                  </a:txBody>
                  <a:tcPr marT="45725" marB="45725" marR="91450" marL="91450"/>
                </a:tc>
                <a:tc>
                  <a:txBody>
                    <a:bodyPr/>
                    <a:lstStyle/>
                    <a:p>
                      <a:pPr indent="0" lvl="0" marL="0" marR="0" rtl="0" algn="l">
                        <a:spcBef>
                          <a:spcPts val="0"/>
                        </a:spcBef>
                        <a:spcAft>
                          <a:spcPts val="0"/>
                        </a:spcAft>
                        <a:buNone/>
                      </a:pPr>
                      <a:r>
                        <a:rPr lang="en-US" sz="1800"/>
                        <a:t>Cognitive</a:t>
                      </a:r>
                      <a:endParaRPr sz="1800"/>
                    </a:p>
                  </a:txBody>
                  <a:tcPr marT="45725" marB="45725" marR="91450" marL="91450"/>
                </a:tc>
                <a:tc>
                  <a:txBody>
                    <a:bodyPr/>
                    <a:lstStyle/>
                    <a:p>
                      <a:pPr indent="0" lvl="0" marL="0" marR="0" rtl="0" algn="l">
                        <a:spcBef>
                          <a:spcPts val="0"/>
                        </a:spcBef>
                        <a:spcAft>
                          <a:spcPts val="0"/>
                        </a:spcAft>
                        <a:buNone/>
                      </a:pPr>
                      <a:r>
                        <a:rPr lang="en-US" sz="1800"/>
                        <a:t>Must Know</a:t>
                      </a:r>
                      <a:endParaRPr sz="1800"/>
                    </a:p>
                  </a:txBody>
                  <a:tcPr marT="45725" marB="45725" marR="91450" marL="91450"/>
                </a:tc>
              </a:tr>
              <a:tr h="462625">
                <a:tc>
                  <a:txBody>
                    <a:bodyPr/>
                    <a:lstStyle/>
                    <a:p>
                      <a:pPr indent="0" lvl="0" marL="0" rtl="0" algn="l">
                        <a:spcBef>
                          <a:spcPts val="0"/>
                        </a:spcBef>
                        <a:spcAft>
                          <a:spcPts val="0"/>
                        </a:spcAft>
                        <a:buNone/>
                      </a:pPr>
                      <a:r>
                        <a:t/>
                      </a:r>
                      <a:endParaRPr b="1" sz="26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62625">
                <a:tc>
                  <a:txBody>
                    <a:bodyPr/>
                    <a:lstStyle/>
                    <a:p>
                      <a:pPr indent="0" lvl="0" marL="0" rtl="0" algn="l">
                        <a:spcBef>
                          <a:spcPts val="0"/>
                        </a:spcBef>
                        <a:spcAft>
                          <a:spcPts val="0"/>
                        </a:spcAft>
                        <a:buNone/>
                      </a:pPr>
                      <a:r>
                        <a:t/>
                      </a:r>
                      <a:endParaRPr b="1" sz="26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70" name="Google Shape;170;g155a908ae85_0_119"/>
          <p:cNvSpPr/>
          <p:nvPr/>
        </p:nvSpPr>
        <p:spPr>
          <a:xfrm>
            <a:off x="718492" y="595967"/>
            <a:ext cx="73479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At the end of this presentation the learner is expected to know ;</a:t>
            </a:r>
            <a:endParaRPr sz="2800">
              <a:solidFill>
                <a:schemeClr val="dk1"/>
              </a:solidFill>
              <a:latin typeface="Calibri"/>
              <a:ea typeface="Calibri"/>
              <a:cs typeface="Calibri"/>
              <a:sym typeface="Calibri"/>
            </a:endParaRPr>
          </a:p>
        </p:txBody>
      </p:sp>
      <p:sp>
        <p:nvSpPr>
          <p:cNvPr id="171" name="Google Shape;171;g155a908ae85_0_119"/>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55a908ae85_0_1157"/>
          <p:cNvSpPr txBox="1"/>
          <p:nvPr>
            <p:ph idx="1" type="body"/>
          </p:nvPr>
        </p:nvSpPr>
        <p:spPr>
          <a:xfrm>
            <a:off x="457200" y="533400"/>
            <a:ext cx="8229600" cy="55929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rPr lang="en-US"/>
              <a:t>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1320"/>
              </a:spcBef>
              <a:spcAft>
                <a:spcPts val="0"/>
              </a:spcAft>
              <a:buClr>
                <a:schemeClr val="dk1"/>
              </a:buClr>
              <a:buSzPts val="3200"/>
              <a:buNone/>
            </a:pPr>
            <a:r>
              <a:rPr lang="en-US"/>
              <a:t>                       </a:t>
            </a:r>
            <a:r>
              <a:rPr lang="en-US" sz="6600">
                <a:solidFill>
                  <a:srgbClr val="FF0000"/>
                </a:solidFill>
              </a:rPr>
              <a:t>TETANUS</a:t>
            </a:r>
            <a:endParaRPr sz="66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55a908ae85_0_1161"/>
          <p:cNvSpPr txBox="1"/>
          <p:nvPr>
            <p:ph type="ctrTitle"/>
          </p:nvPr>
        </p:nvSpPr>
        <p:spPr>
          <a:xfrm>
            <a:off x="457200" y="1"/>
            <a:ext cx="7772400" cy="762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73333"/>
              <a:buFont typeface="Calibri"/>
              <a:buNone/>
            </a:pPr>
            <a:r>
              <a:rPr lang="en-US"/>
              <a:t>TETANUS</a:t>
            </a:r>
            <a:endParaRPr/>
          </a:p>
        </p:txBody>
      </p:sp>
      <p:sp>
        <p:nvSpPr>
          <p:cNvPr id="289" name="Google Shape;289;g155a908ae85_0_1161"/>
          <p:cNvSpPr txBox="1"/>
          <p:nvPr>
            <p:ph idx="1" type="subTitle"/>
          </p:nvPr>
        </p:nvSpPr>
        <p:spPr>
          <a:xfrm>
            <a:off x="457200" y="609600"/>
            <a:ext cx="8153400" cy="2057400"/>
          </a:xfrm>
          <a:prstGeom prst="rect">
            <a:avLst/>
          </a:prstGeom>
          <a:noFill/>
          <a:ln>
            <a:noFill/>
          </a:ln>
        </p:spPr>
        <p:txBody>
          <a:bodyPr anchorCtr="0" anchor="t" bIns="45700" lIns="91425" spcFirstLastPara="1" rIns="91425" wrap="square" tIns="45700">
            <a:normAutofit/>
          </a:bodyPr>
          <a:lstStyle/>
          <a:p>
            <a:pPr indent="0" lvl="0" marL="0" rtl="0" algn="just">
              <a:lnSpc>
                <a:spcPct val="160000"/>
              </a:lnSpc>
              <a:spcBef>
                <a:spcPts val="0"/>
              </a:spcBef>
              <a:spcAft>
                <a:spcPts val="0"/>
              </a:spcAft>
              <a:buClr>
                <a:schemeClr val="dk1"/>
              </a:buClr>
              <a:buSzPts val="3200"/>
              <a:buNone/>
            </a:pPr>
            <a:r>
              <a:rPr lang="en-US">
                <a:solidFill>
                  <a:schemeClr val="dk1"/>
                </a:solidFill>
              </a:rPr>
              <a:t>It is an serious infective condition caused by CLOSTRIDIUM TETANY bacteria leading to reflex muscles spasm, often associated with tonic-clonic convulsion.</a:t>
            </a:r>
            <a:endParaRPr>
              <a:solidFill>
                <a:schemeClr val="dk1"/>
              </a:solidFill>
            </a:endParaRPr>
          </a:p>
        </p:txBody>
      </p:sp>
      <p:pic>
        <p:nvPicPr>
          <p:cNvPr descr="https://alicespringstomind.files.wordpress.com/2013/09/neonatal-tetanus.jpg" id="290" name="Google Shape;290;g155a908ae85_0_1161"/>
          <p:cNvPicPr preferRelativeResize="0"/>
          <p:nvPr/>
        </p:nvPicPr>
        <p:blipFill rotWithShape="1">
          <a:blip r:embed="rId3">
            <a:alphaModFix/>
          </a:blip>
          <a:srcRect b="0" l="0" r="0" t="0"/>
          <a:stretch/>
        </p:blipFill>
        <p:spPr>
          <a:xfrm>
            <a:off x="1676400" y="2564368"/>
            <a:ext cx="5562600" cy="42936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animEffect filter="fade" transition="in">
                                      <p:cBhvr>
                                        <p:cTn dur="500"/>
                                        <p:tgtEl>
                                          <p:spTgt spid="28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Image result for tetanus" id="295" name="Google Shape;295;g155a908ae85_0_1167"/>
          <p:cNvPicPr preferRelativeResize="0"/>
          <p:nvPr/>
        </p:nvPicPr>
        <p:blipFill rotWithShape="1">
          <a:blip r:embed="rId3">
            <a:alphaModFix/>
          </a:blip>
          <a:srcRect b="0" l="0" r="0" t="0"/>
          <a:stretch/>
        </p:blipFill>
        <p:spPr>
          <a:xfrm>
            <a:off x="457202" y="533400"/>
            <a:ext cx="8305798" cy="5943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55a908ae85_0_1171"/>
          <p:cNvSpPr txBox="1"/>
          <p:nvPr>
            <p:ph idx="1" type="body"/>
          </p:nvPr>
        </p:nvSpPr>
        <p:spPr>
          <a:xfrm>
            <a:off x="381000" y="381000"/>
            <a:ext cx="8458200" cy="62484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3200"/>
              <a:buNone/>
            </a:pPr>
            <a:r>
              <a:rPr lang="en-US"/>
              <a:t>Aetiopathogenesis- Disease is caused by                        Clostridium Tetani organism.</a:t>
            </a:r>
            <a:endParaRPr/>
          </a:p>
          <a:p>
            <a:pPr indent="-342900" lvl="0" marL="342900" rtl="0" algn="just">
              <a:spcBef>
                <a:spcPts val="640"/>
              </a:spcBef>
              <a:spcAft>
                <a:spcPts val="0"/>
              </a:spcAft>
              <a:buClr>
                <a:schemeClr val="dk1"/>
              </a:buClr>
              <a:buSzPts val="3200"/>
              <a:buNone/>
            </a:pPr>
            <a:r>
              <a:rPr lang="en-US"/>
              <a:t>               Gram-positive</a:t>
            </a:r>
            <a:endParaRPr/>
          </a:p>
          <a:p>
            <a:pPr indent="-342900" lvl="0" marL="342900" rtl="0" algn="just">
              <a:spcBef>
                <a:spcPts val="640"/>
              </a:spcBef>
              <a:spcAft>
                <a:spcPts val="0"/>
              </a:spcAft>
              <a:buClr>
                <a:schemeClr val="dk1"/>
              </a:buClr>
              <a:buSzPts val="3200"/>
              <a:buNone/>
            </a:pPr>
            <a:r>
              <a:rPr lang="en-US"/>
              <a:t>               Anaerobic</a:t>
            </a:r>
            <a:endParaRPr/>
          </a:p>
          <a:p>
            <a:pPr indent="-342900" lvl="0" marL="342900" rtl="0" algn="just">
              <a:spcBef>
                <a:spcPts val="640"/>
              </a:spcBef>
              <a:spcAft>
                <a:spcPts val="0"/>
              </a:spcAft>
              <a:buClr>
                <a:schemeClr val="dk1"/>
              </a:buClr>
              <a:buSzPts val="3200"/>
              <a:buNone/>
            </a:pPr>
            <a:r>
              <a:rPr lang="en-US"/>
              <a:t>               Motile</a:t>
            </a:r>
            <a:endParaRPr/>
          </a:p>
          <a:p>
            <a:pPr indent="-342900" lvl="0" marL="342900" rtl="0" algn="just">
              <a:spcBef>
                <a:spcPts val="640"/>
              </a:spcBef>
              <a:spcAft>
                <a:spcPts val="0"/>
              </a:spcAft>
              <a:buClr>
                <a:schemeClr val="dk1"/>
              </a:buClr>
              <a:buSzPts val="3200"/>
              <a:buNone/>
            </a:pPr>
            <a:r>
              <a:rPr lang="en-US"/>
              <a:t>               Noncapsulated</a:t>
            </a:r>
            <a:endParaRPr/>
          </a:p>
          <a:p>
            <a:pPr indent="-342900" lvl="0" marL="342900" rtl="0" algn="just">
              <a:spcBef>
                <a:spcPts val="640"/>
              </a:spcBef>
              <a:spcAft>
                <a:spcPts val="0"/>
              </a:spcAft>
              <a:buClr>
                <a:schemeClr val="dk1"/>
              </a:buClr>
              <a:buSzPts val="3200"/>
              <a:buNone/>
            </a:pPr>
            <a:r>
              <a:rPr lang="en-US"/>
              <a:t>		     Peritrichous flagella</a:t>
            </a:r>
            <a:endParaRPr/>
          </a:p>
          <a:p>
            <a:pPr indent="-1198562" lvl="0" marL="1198562" rtl="0" algn="just">
              <a:spcBef>
                <a:spcPts val="640"/>
              </a:spcBef>
              <a:spcAft>
                <a:spcPts val="0"/>
              </a:spcAft>
              <a:buClr>
                <a:schemeClr val="dk1"/>
              </a:buClr>
              <a:buSzPts val="3200"/>
              <a:buNone/>
            </a:pPr>
            <a:r>
              <a:rPr lang="en-US"/>
              <a:t> 	  Terminal spore (drum–stick appearance).  Spores are infective and they are found in soil, manure, dust  etc.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https://cdn-images-1.medium.com/max/800/1*KpEfu6985McvA5Aue5n-ng.png" id="305" name="Google Shape;305;g155a908ae85_0_1175"/>
          <p:cNvPicPr preferRelativeResize="0"/>
          <p:nvPr/>
        </p:nvPicPr>
        <p:blipFill rotWithShape="1">
          <a:blip r:embed="rId3">
            <a:alphaModFix/>
          </a:blip>
          <a:srcRect b="0" l="0" r="0" t="0"/>
          <a:stretch/>
        </p:blipFill>
        <p:spPr>
          <a:xfrm>
            <a:off x="152400" y="3200400"/>
            <a:ext cx="8991601" cy="3657601"/>
          </a:xfrm>
          <a:prstGeom prst="rect">
            <a:avLst/>
          </a:prstGeom>
          <a:noFill/>
          <a:ln>
            <a:noFill/>
          </a:ln>
        </p:spPr>
      </p:pic>
      <p:pic>
        <p:nvPicPr>
          <p:cNvPr descr="http://vaccines.procon.org/files/1-vaccines-images/diphtheria-virus.jpg" id="306" name="Google Shape;306;g155a908ae85_0_1175"/>
          <p:cNvPicPr preferRelativeResize="0"/>
          <p:nvPr/>
        </p:nvPicPr>
        <p:blipFill rotWithShape="1">
          <a:blip r:embed="rId4">
            <a:alphaModFix/>
          </a:blip>
          <a:srcRect b="0" l="0" r="0" t="0"/>
          <a:stretch/>
        </p:blipFill>
        <p:spPr>
          <a:xfrm>
            <a:off x="152400" y="0"/>
            <a:ext cx="8991601" cy="2971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55a908ae85_0_1180"/>
          <p:cNvSpPr txBox="1"/>
          <p:nvPr>
            <p:ph idx="1" type="body"/>
          </p:nvPr>
        </p:nvSpPr>
        <p:spPr>
          <a:xfrm>
            <a:off x="228600" y="381000"/>
            <a:ext cx="8610600" cy="5486400"/>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Clr>
                <a:srgbClr val="C00000"/>
              </a:buClr>
              <a:buSzPts val="2400"/>
              <a:buNone/>
            </a:pPr>
            <a:r>
              <a:rPr b="1" lang="en-US" sz="2400">
                <a:solidFill>
                  <a:srgbClr val="C00000"/>
                </a:solidFill>
              </a:rPr>
              <a:t>Pathogenesis- </a:t>
            </a:r>
            <a:r>
              <a:rPr lang="en-US" sz="2200"/>
              <a:t>the organism produces 2 types of toxins.</a:t>
            </a:r>
            <a:endParaRPr/>
          </a:p>
          <a:p>
            <a:pPr indent="-342900" lvl="0" marL="342900" rtl="0" algn="just">
              <a:spcBef>
                <a:spcPts val="440"/>
              </a:spcBef>
              <a:spcAft>
                <a:spcPts val="0"/>
              </a:spcAft>
              <a:buClr>
                <a:schemeClr val="dk1"/>
              </a:buClr>
              <a:buSzPts val="2200"/>
              <a:buNone/>
            </a:pPr>
            <a:r>
              <a:t/>
            </a:r>
            <a:endParaRPr sz="2200"/>
          </a:p>
          <a:p>
            <a:pPr indent="-342900" lvl="0" marL="342900" rtl="0" algn="just">
              <a:spcBef>
                <a:spcPts val="440"/>
              </a:spcBef>
              <a:spcAft>
                <a:spcPts val="0"/>
              </a:spcAft>
              <a:buClr>
                <a:srgbClr val="0070C0"/>
              </a:buClr>
              <a:buSzPts val="2200"/>
              <a:buNone/>
            </a:pPr>
            <a:r>
              <a:rPr b="1" lang="en-US" sz="2200">
                <a:solidFill>
                  <a:srgbClr val="0070C0"/>
                </a:solidFill>
              </a:rPr>
              <a:t>1.Tetanospasmin :: </a:t>
            </a:r>
            <a:r>
              <a:rPr lang="en-US" sz="2200"/>
              <a:t>It has affinity for nervous tissue. The toxin get fixed to the motor cells of ant. horn cells. It inhibits the release of cholinester ----age enzyme and at spinal level causes reflex spasm of muscles due to any stimuli.</a:t>
            </a:r>
            <a:endParaRPr/>
          </a:p>
          <a:p>
            <a:pPr indent="-342900" lvl="0" marL="342900" rtl="0" algn="just">
              <a:spcBef>
                <a:spcPts val="440"/>
              </a:spcBef>
              <a:spcAft>
                <a:spcPts val="0"/>
              </a:spcAft>
              <a:buClr>
                <a:schemeClr val="dk1"/>
              </a:buClr>
              <a:buSzPts val="2200"/>
              <a:buNone/>
            </a:pPr>
            <a:r>
              <a:t/>
            </a:r>
            <a:endParaRPr sz="2200"/>
          </a:p>
          <a:p>
            <a:pPr indent="-342900" lvl="0" marL="342900" rtl="0" algn="just">
              <a:spcBef>
                <a:spcPts val="440"/>
              </a:spcBef>
              <a:spcAft>
                <a:spcPts val="0"/>
              </a:spcAft>
              <a:buClr>
                <a:srgbClr val="0070C0"/>
              </a:buClr>
              <a:buSzPts val="2200"/>
              <a:buNone/>
            </a:pPr>
            <a:r>
              <a:rPr b="1" lang="en-US" sz="2200">
                <a:solidFill>
                  <a:srgbClr val="0070C0"/>
                </a:solidFill>
              </a:rPr>
              <a:t>2.Tetanolysin ::  (Haemolysin) -</a:t>
            </a:r>
            <a:r>
              <a:rPr lang="en-US" sz="2200"/>
              <a:t>It causes the destruction of RBC. </a:t>
            </a:r>
            <a:endParaRPr/>
          </a:p>
          <a:p>
            <a:pPr indent="-342900" lvl="0" marL="342900" rtl="0" algn="just">
              <a:spcBef>
                <a:spcPts val="440"/>
              </a:spcBef>
              <a:spcAft>
                <a:spcPts val="0"/>
              </a:spcAft>
              <a:buClr>
                <a:schemeClr val="dk1"/>
              </a:buClr>
              <a:buSzPts val="2200"/>
              <a:buNone/>
            </a:pPr>
            <a:r>
              <a:rPr lang="en-US" sz="2200"/>
              <a:t>            </a:t>
            </a:r>
            <a:endParaRPr/>
          </a:p>
          <a:p>
            <a:pPr indent="-342900" lvl="0" marL="342900" rtl="0" algn="just">
              <a:spcBef>
                <a:spcPts val="440"/>
              </a:spcBef>
              <a:spcAft>
                <a:spcPts val="0"/>
              </a:spcAft>
              <a:buClr>
                <a:schemeClr val="dk1"/>
              </a:buClr>
              <a:buSzPts val="2200"/>
              <a:buNone/>
            </a:pPr>
            <a:r>
              <a:rPr lang="en-US" sz="2200"/>
              <a:t>The toxin which is fixed to nervous tissue can not be neutralised, however circulating toxins can be neutralized.</a:t>
            </a:r>
            <a:endParaRPr/>
          </a:p>
          <a:p>
            <a:pPr indent="-342900" lvl="0" marL="342900" rtl="0" algn="just">
              <a:spcBef>
                <a:spcPts val="440"/>
              </a:spcBef>
              <a:spcAft>
                <a:spcPts val="0"/>
              </a:spcAft>
              <a:buClr>
                <a:schemeClr val="dk1"/>
              </a:buClr>
              <a:buSzPts val="2200"/>
              <a:buNone/>
            </a:pPr>
            <a:r>
              <a:t/>
            </a:r>
            <a:endParaRPr sz="2200"/>
          </a:p>
          <a:p>
            <a:pPr indent="-342900" lvl="0" marL="342900" rtl="0" algn="just">
              <a:spcBef>
                <a:spcPts val="440"/>
              </a:spcBef>
              <a:spcAft>
                <a:spcPts val="0"/>
              </a:spcAft>
              <a:buClr>
                <a:schemeClr val="dk1"/>
              </a:buClr>
              <a:buSzPts val="2200"/>
              <a:buNone/>
            </a:pPr>
            <a:r>
              <a:rPr b="1" lang="en-US" sz="2200"/>
              <a:t>Incubation period-</a:t>
            </a:r>
            <a:r>
              <a:rPr lang="en-US" sz="2200"/>
              <a:t>It may vary from few days to months or years. The more important aspect is the time interval between the appearance of first symptom to the muscle spasm. If it is less than 48 hrs, prognosis is poor.</a:t>
            </a:r>
            <a:endParaRPr b="1"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55a908ae85_0_1184"/>
          <p:cNvSpPr txBox="1"/>
          <p:nvPr>
            <p:ph idx="1" type="body"/>
          </p:nvPr>
        </p:nvSpPr>
        <p:spPr>
          <a:xfrm>
            <a:off x="381000" y="533400"/>
            <a:ext cx="8229600" cy="52578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just">
              <a:spcBef>
                <a:spcPts val="0"/>
              </a:spcBef>
              <a:spcAft>
                <a:spcPts val="0"/>
              </a:spcAft>
              <a:buClr>
                <a:srgbClr val="FF0000"/>
              </a:buClr>
              <a:buSzPct val="114285"/>
              <a:buNone/>
            </a:pPr>
            <a:r>
              <a:rPr lang="en-US">
                <a:solidFill>
                  <a:srgbClr val="FF0000"/>
                </a:solidFill>
              </a:rPr>
              <a:t>Mode of </a:t>
            </a:r>
            <a:r>
              <a:rPr lang="en-US" sz="3500">
                <a:solidFill>
                  <a:srgbClr val="FF0000"/>
                </a:solidFill>
              </a:rPr>
              <a:t>entry</a:t>
            </a:r>
            <a:r>
              <a:rPr lang="en-US" sz="3500"/>
              <a:t>-Any wound contaminated with dust, soil, manure or rusted iron pricks may lead to development of tetanus. so, following means may favour development of tetanus.</a:t>
            </a:r>
            <a:endParaRPr/>
          </a:p>
          <a:p>
            <a:pPr indent="-514381" lvl="0" marL="2403475" rtl="0" algn="just">
              <a:spcBef>
                <a:spcPts val="2447"/>
              </a:spcBef>
              <a:spcAft>
                <a:spcPts val="0"/>
              </a:spcAft>
              <a:buClr>
                <a:schemeClr val="dk1"/>
              </a:buClr>
              <a:buSzPct val="100000"/>
              <a:buFont typeface="Calibri"/>
              <a:buAutoNum type="arabicPeriod"/>
            </a:pPr>
            <a:r>
              <a:rPr lang="en-US" sz="3500"/>
              <a:t>minor or major trouma</a:t>
            </a:r>
            <a:endParaRPr sz="3500"/>
          </a:p>
          <a:p>
            <a:pPr indent="-514381" lvl="0" marL="2403475" rtl="0" algn="just">
              <a:spcBef>
                <a:spcPts val="647"/>
              </a:spcBef>
              <a:spcAft>
                <a:spcPts val="0"/>
              </a:spcAft>
              <a:buClr>
                <a:schemeClr val="dk1"/>
              </a:buClr>
              <a:buSzPct val="100000"/>
              <a:buFont typeface="Calibri"/>
              <a:buAutoNum type="arabicPeriod"/>
            </a:pPr>
            <a:r>
              <a:rPr lang="en-US" sz="3500"/>
              <a:t>septic abortion</a:t>
            </a:r>
            <a:endParaRPr/>
          </a:p>
          <a:p>
            <a:pPr indent="-514381" lvl="0" marL="2403475" rtl="0" algn="just">
              <a:spcBef>
                <a:spcPts val="647"/>
              </a:spcBef>
              <a:spcAft>
                <a:spcPts val="0"/>
              </a:spcAft>
              <a:buClr>
                <a:schemeClr val="dk1"/>
              </a:buClr>
              <a:buSzPct val="100000"/>
              <a:buFont typeface="Calibri"/>
              <a:buAutoNum type="arabicPeriod"/>
            </a:pPr>
            <a:r>
              <a:rPr lang="en-US" sz="3500"/>
              <a:t>umbilical sepsis in new born</a:t>
            </a:r>
            <a:endParaRPr/>
          </a:p>
          <a:p>
            <a:pPr indent="-514381" lvl="0" marL="2403475" rtl="0" algn="just">
              <a:spcBef>
                <a:spcPts val="647"/>
              </a:spcBef>
              <a:spcAft>
                <a:spcPts val="0"/>
              </a:spcAft>
              <a:buClr>
                <a:schemeClr val="dk1"/>
              </a:buClr>
              <a:buSzPct val="100000"/>
              <a:buFont typeface="Calibri"/>
              <a:buAutoNum type="arabicPeriod"/>
            </a:pPr>
            <a:r>
              <a:rPr lang="en-US" sz="3500"/>
              <a:t>after surgical operation,specially on gastro-intestinal tract.</a:t>
            </a:r>
            <a:endParaRPr/>
          </a:p>
          <a:p>
            <a:pPr indent="-514350" lvl="0" marL="2403475" rtl="0" algn="just">
              <a:spcBef>
                <a:spcPts val="647"/>
              </a:spcBef>
              <a:spcAft>
                <a:spcPts val="0"/>
              </a:spcAft>
              <a:buClr>
                <a:schemeClr val="dk1"/>
              </a:buClr>
              <a:buSzPct val="100000"/>
              <a:buNone/>
            </a:pPr>
            <a:r>
              <a:rPr lang="en-US" sz="3500"/>
              <a:t>           </a:t>
            </a:r>
            <a:endParaRPr/>
          </a:p>
          <a:p>
            <a:pPr indent="-514350" lvl="0" marL="514350" rtl="0" algn="just">
              <a:spcBef>
                <a:spcPts val="592"/>
              </a:spcBef>
              <a:spcAft>
                <a:spcPts val="0"/>
              </a:spcAft>
              <a:buClr>
                <a:srgbClr val="205867"/>
              </a:buClr>
              <a:buSzPct val="114285"/>
              <a:buNone/>
            </a:pPr>
            <a:r>
              <a:rPr lang="en-US">
                <a:solidFill>
                  <a:srgbClr val="205867"/>
                </a:solidFill>
              </a:rPr>
              <a:t>                      NO WOUND, NO TETANUS</a:t>
            </a:r>
            <a:endParaRPr>
              <a:solidFill>
                <a:srgbClr val="205867"/>
              </a:solidFil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descr="Image result for tetanus" id="321" name="Google Shape;321;g155a908ae85_0_118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tetanus" id="322" name="Google Shape;322;g155a908ae85_0_1188"/>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tetanus" id="323" name="Google Shape;323;g155a908ae85_0_1188"/>
          <p:cNvPicPr preferRelativeResize="0"/>
          <p:nvPr/>
        </p:nvPicPr>
        <p:blipFill rotWithShape="1">
          <a:blip r:embed="rId3">
            <a:alphaModFix/>
          </a:blip>
          <a:srcRect b="0" l="0" r="0" t="0"/>
          <a:stretch/>
        </p:blipFill>
        <p:spPr>
          <a:xfrm>
            <a:off x="685800" y="609600"/>
            <a:ext cx="7391400" cy="2657476"/>
          </a:xfrm>
          <a:prstGeom prst="rect">
            <a:avLst/>
          </a:prstGeom>
          <a:noFill/>
          <a:ln>
            <a:noFill/>
          </a:ln>
        </p:spPr>
      </p:pic>
      <p:pic>
        <p:nvPicPr>
          <p:cNvPr descr="Related image" id="324" name="Google Shape;324;g155a908ae85_0_1188"/>
          <p:cNvPicPr preferRelativeResize="0"/>
          <p:nvPr/>
        </p:nvPicPr>
        <p:blipFill rotWithShape="1">
          <a:blip r:embed="rId4">
            <a:alphaModFix/>
          </a:blip>
          <a:srcRect b="0" l="0" r="0" t="0"/>
          <a:stretch/>
        </p:blipFill>
        <p:spPr>
          <a:xfrm>
            <a:off x="228600" y="3048001"/>
            <a:ext cx="8610599" cy="381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55a908ae85_0_1195"/>
          <p:cNvSpPr txBox="1"/>
          <p:nvPr>
            <p:ph idx="1" type="body"/>
          </p:nvPr>
        </p:nvSpPr>
        <p:spPr>
          <a:xfrm>
            <a:off x="457200" y="381000"/>
            <a:ext cx="8229600" cy="57453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14285"/>
              <a:buNone/>
            </a:pPr>
            <a:r>
              <a:rPr b="1" lang="en-US"/>
              <a:t>                    </a:t>
            </a:r>
            <a:r>
              <a:rPr b="1" lang="en-US" u="sng"/>
              <a:t>CLINICAL FEATURES</a:t>
            </a:r>
            <a:endParaRPr/>
          </a:p>
          <a:p>
            <a:pPr indent="-342900" lvl="0" marL="342900" rtl="0" algn="l">
              <a:spcBef>
                <a:spcPts val="496"/>
              </a:spcBef>
              <a:spcAft>
                <a:spcPts val="0"/>
              </a:spcAft>
              <a:buClr>
                <a:schemeClr val="dk1"/>
              </a:buClr>
              <a:buSzPct val="114285"/>
              <a:buNone/>
            </a:pPr>
            <a:r>
              <a:t/>
            </a:r>
            <a:endParaRPr b="1" u="sng"/>
          </a:p>
          <a:p>
            <a:pPr indent="-342900" lvl="0" marL="342900" rtl="0" algn="l">
              <a:spcBef>
                <a:spcPts val="496"/>
              </a:spcBef>
              <a:spcAft>
                <a:spcPts val="0"/>
              </a:spcAft>
              <a:buClr>
                <a:schemeClr val="dk1"/>
              </a:buClr>
              <a:buSzPct val="114285"/>
              <a:buNone/>
            </a:pPr>
            <a:r>
              <a:rPr b="1" lang="en-US" u="sng"/>
              <a:t>SYMPTOMS- </a:t>
            </a:r>
            <a:endParaRPr/>
          </a:p>
          <a:p>
            <a:pPr indent="-544830" lvl="0" marL="2058987" rtl="0" algn="l">
              <a:spcBef>
                <a:spcPts val="496"/>
              </a:spcBef>
              <a:spcAft>
                <a:spcPts val="0"/>
              </a:spcAft>
              <a:buClr>
                <a:schemeClr val="dk1"/>
              </a:buClr>
              <a:buSzPct val="114285"/>
              <a:buAutoNum type="arabicPeriod"/>
            </a:pPr>
            <a:r>
              <a:rPr lang="en-US"/>
              <a:t>Stiffness of muscles of jaw(lock jaw) muscles of back and neck.</a:t>
            </a:r>
            <a:endParaRPr/>
          </a:p>
          <a:p>
            <a:pPr indent="-544830" lvl="0" marL="2058987" rtl="0" algn="l">
              <a:spcBef>
                <a:spcPts val="496"/>
              </a:spcBef>
              <a:spcAft>
                <a:spcPts val="0"/>
              </a:spcAft>
              <a:buClr>
                <a:schemeClr val="dk1"/>
              </a:buClr>
              <a:buSzPct val="114285"/>
              <a:buAutoNum type="arabicPeriod"/>
            </a:pPr>
            <a:r>
              <a:rPr lang="en-US"/>
              <a:t>.Anxiousness and sweating</a:t>
            </a:r>
            <a:endParaRPr/>
          </a:p>
          <a:p>
            <a:pPr indent="-544830" lvl="0" marL="2058987" rtl="0" algn="l">
              <a:spcBef>
                <a:spcPts val="496"/>
              </a:spcBef>
              <a:spcAft>
                <a:spcPts val="0"/>
              </a:spcAft>
              <a:buClr>
                <a:schemeClr val="dk1"/>
              </a:buClr>
              <a:buSzPct val="114285"/>
              <a:buAutoNum type="arabicPeriod"/>
            </a:pPr>
            <a:r>
              <a:rPr lang="en-US"/>
              <a:t>.Headache,delirium,sleeplessness</a:t>
            </a:r>
            <a:endParaRPr/>
          </a:p>
          <a:p>
            <a:pPr indent="-544830" lvl="0" marL="2058987" rtl="0" algn="l">
              <a:spcBef>
                <a:spcPts val="496"/>
              </a:spcBef>
              <a:spcAft>
                <a:spcPts val="0"/>
              </a:spcAft>
              <a:buClr>
                <a:schemeClr val="dk1"/>
              </a:buClr>
              <a:buSzPct val="114285"/>
              <a:buAutoNum type="arabicPeriod"/>
            </a:pPr>
            <a:r>
              <a:rPr lang="en-US"/>
              <a:t>.Dysphagia</a:t>
            </a:r>
            <a:endParaRPr/>
          </a:p>
          <a:p>
            <a:pPr indent="-544830" lvl="0" marL="2058987" rtl="0" algn="l">
              <a:spcBef>
                <a:spcPts val="496"/>
              </a:spcBef>
              <a:spcAft>
                <a:spcPts val="0"/>
              </a:spcAft>
              <a:buClr>
                <a:schemeClr val="dk1"/>
              </a:buClr>
              <a:buSzPct val="114285"/>
              <a:buAutoNum type="arabicPeriod"/>
            </a:pPr>
            <a:r>
              <a:rPr lang="en-US"/>
              <a:t>.Dyspnea.</a:t>
            </a:r>
            <a:endParaRPr/>
          </a:p>
          <a:p>
            <a:pPr indent="-544830" lvl="0" marL="2058987" rtl="0" algn="l">
              <a:spcBef>
                <a:spcPts val="496"/>
              </a:spcBef>
              <a:spcAft>
                <a:spcPts val="0"/>
              </a:spcAft>
              <a:buClr>
                <a:schemeClr val="dk1"/>
              </a:buClr>
              <a:buSzPct val="114285"/>
              <a:buAutoNum type="arabicPeriod"/>
            </a:pPr>
            <a:r>
              <a:rPr b="1" lang="en-US"/>
              <a:t> Tonic</a:t>
            </a:r>
            <a:r>
              <a:rPr lang="en-US"/>
              <a:t> seizures involve sudden stiffening and contraction of the muscles. </a:t>
            </a:r>
            <a:r>
              <a:rPr lang="en-US">
                <a:solidFill>
                  <a:srgbClr val="00B050"/>
                </a:solidFill>
              </a:rPr>
              <a:t>(</a:t>
            </a:r>
            <a:r>
              <a:rPr b="1" lang="en-US">
                <a:solidFill>
                  <a:srgbClr val="00B050"/>
                </a:solidFill>
              </a:rPr>
              <a:t>Clonic</a:t>
            </a:r>
            <a:r>
              <a:rPr lang="en-US">
                <a:solidFill>
                  <a:srgbClr val="00B050"/>
                </a:solidFill>
              </a:rPr>
              <a:t> seizures involve rhythmic twitching or jerking of one or several muscles.</a:t>
            </a:r>
            <a:r>
              <a:rPr b="1" lang="en-US">
                <a:solidFill>
                  <a:srgbClr val="00B050"/>
                </a:solidFill>
              </a:rPr>
              <a:t>Tonic</a:t>
            </a:r>
            <a:r>
              <a:rPr lang="en-US">
                <a:solidFill>
                  <a:srgbClr val="00B050"/>
                </a:solidFill>
              </a:rPr>
              <a:t>-</a:t>
            </a:r>
            <a:r>
              <a:rPr b="1" lang="en-US">
                <a:solidFill>
                  <a:srgbClr val="00B050"/>
                </a:solidFill>
              </a:rPr>
              <a:t>clonic</a:t>
            </a:r>
            <a:r>
              <a:rPr lang="en-US">
                <a:solidFill>
                  <a:srgbClr val="00B050"/>
                </a:solidFill>
              </a:rPr>
              <a:t> seizures are a combination of these two types in a specific pattern and are a type of generalized seizure.)</a:t>
            </a:r>
            <a:endParaRPr/>
          </a:p>
          <a:p>
            <a:pPr indent="-356870" lvl="0" marL="2058987" rtl="0" algn="l">
              <a:spcBef>
                <a:spcPts val="496"/>
              </a:spcBef>
              <a:spcAft>
                <a:spcPts val="0"/>
              </a:spcAft>
              <a:buClr>
                <a:schemeClr val="dk1"/>
              </a:buClr>
              <a:buSzPct val="114285"/>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155a908ae85_0_1199"/>
          <p:cNvSpPr txBox="1"/>
          <p:nvPr>
            <p:ph idx="1" type="body"/>
          </p:nvPr>
        </p:nvSpPr>
        <p:spPr>
          <a:xfrm>
            <a:off x="457200" y="228600"/>
            <a:ext cx="8229600" cy="6172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None/>
            </a:pPr>
            <a:r>
              <a:rPr lang="en-US" sz="2200"/>
              <a:t> </a:t>
            </a:r>
            <a:r>
              <a:rPr b="1" lang="en-US" sz="2200">
                <a:solidFill>
                  <a:srgbClr val="00B050"/>
                </a:solidFill>
              </a:rPr>
              <a:t>SIGNS.-</a:t>
            </a:r>
            <a:endParaRPr/>
          </a:p>
          <a:p>
            <a:pPr indent="-342900" lvl="0" marL="342900" rtl="0" algn="l">
              <a:spcBef>
                <a:spcPts val="440"/>
              </a:spcBef>
              <a:spcAft>
                <a:spcPts val="0"/>
              </a:spcAft>
              <a:buClr>
                <a:schemeClr val="dk1"/>
              </a:buClr>
              <a:buSzPts val="2200"/>
              <a:buFont typeface="Noto Sans Symbols"/>
              <a:buChar char="❖"/>
            </a:pPr>
            <a:r>
              <a:rPr lang="en-US" sz="2200"/>
              <a:t>   Trismus</a:t>
            </a:r>
            <a:endParaRPr sz="2200"/>
          </a:p>
          <a:p>
            <a:pPr indent="-342900" lvl="0" marL="342900" rtl="0" algn="l">
              <a:spcBef>
                <a:spcPts val="440"/>
              </a:spcBef>
              <a:spcAft>
                <a:spcPts val="0"/>
              </a:spcAft>
              <a:buClr>
                <a:schemeClr val="dk1"/>
              </a:buClr>
              <a:buSzPts val="2200"/>
              <a:buFont typeface="Noto Sans Symbols"/>
              <a:buChar char="❖"/>
            </a:pPr>
            <a:r>
              <a:rPr lang="en-US" sz="2200"/>
              <a:t>    Risus Sardonicus</a:t>
            </a:r>
            <a:endParaRPr sz="2200"/>
          </a:p>
          <a:p>
            <a:pPr indent="-342900" lvl="0" marL="342900" rtl="0" algn="l">
              <a:spcBef>
                <a:spcPts val="440"/>
              </a:spcBef>
              <a:spcAft>
                <a:spcPts val="0"/>
              </a:spcAft>
              <a:buClr>
                <a:schemeClr val="dk1"/>
              </a:buClr>
              <a:buSzPts val="2200"/>
              <a:buFont typeface="Noto Sans Symbols"/>
              <a:buChar char="❖"/>
            </a:pPr>
            <a:r>
              <a:rPr lang="en-US" sz="2200"/>
              <a:t>    Neck rigidity                                                                  </a:t>
            </a:r>
            <a:endParaRPr/>
          </a:p>
          <a:p>
            <a:pPr indent="-342900" lvl="0" marL="342900" rtl="0" algn="l">
              <a:spcBef>
                <a:spcPts val="440"/>
              </a:spcBef>
              <a:spcAft>
                <a:spcPts val="0"/>
              </a:spcAft>
              <a:buClr>
                <a:schemeClr val="dk1"/>
              </a:buClr>
              <a:buSzPts val="2200"/>
              <a:buFont typeface="Noto Sans Symbols"/>
              <a:buChar char="❖"/>
            </a:pPr>
            <a:r>
              <a:rPr lang="en-US" sz="2200"/>
              <a:t>    Spasm and rigidity of all muscles</a:t>
            </a:r>
            <a:endParaRPr/>
          </a:p>
          <a:p>
            <a:pPr indent="-342900" lvl="0" marL="342900" rtl="0" algn="l">
              <a:spcBef>
                <a:spcPts val="440"/>
              </a:spcBef>
              <a:spcAft>
                <a:spcPts val="0"/>
              </a:spcAft>
              <a:buClr>
                <a:schemeClr val="dk1"/>
              </a:buClr>
              <a:buSzPts val="2200"/>
              <a:buFont typeface="Noto Sans Symbols"/>
              <a:buChar char="❖"/>
            </a:pPr>
            <a:r>
              <a:rPr lang="en-US" sz="2200"/>
              <a:t>     Hyperflexia</a:t>
            </a:r>
            <a:endParaRPr sz="2200"/>
          </a:p>
          <a:p>
            <a:pPr indent="-342900" lvl="0" marL="342900" rtl="0" algn="l">
              <a:spcBef>
                <a:spcPts val="440"/>
              </a:spcBef>
              <a:spcAft>
                <a:spcPts val="0"/>
              </a:spcAft>
              <a:buClr>
                <a:schemeClr val="dk1"/>
              </a:buClr>
              <a:buSzPts val="2200"/>
              <a:buFont typeface="Noto Sans Symbols"/>
              <a:buChar char="❖"/>
            </a:pPr>
            <a:r>
              <a:rPr lang="en-US" sz="2200"/>
              <a:t>      Tonic-clonic convulsions</a:t>
            </a:r>
            <a:endParaRPr/>
          </a:p>
          <a:p>
            <a:pPr indent="-342900" lvl="0" marL="342900" rtl="0" algn="l">
              <a:spcBef>
                <a:spcPts val="440"/>
              </a:spcBef>
              <a:spcAft>
                <a:spcPts val="0"/>
              </a:spcAft>
              <a:buClr>
                <a:schemeClr val="dk1"/>
              </a:buClr>
              <a:buSzPts val="2200"/>
              <a:buFont typeface="Noto Sans Symbols"/>
              <a:buChar char="❖"/>
            </a:pPr>
            <a:r>
              <a:rPr lang="en-US" sz="2200"/>
              <a:t>      Retention of urine due to spasm</a:t>
            </a:r>
            <a:endParaRPr/>
          </a:p>
          <a:p>
            <a:pPr indent="-342900" lvl="0" marL="342900" rtl="0" algn="l">
              <a:spcBef>
                <a:spcPts val="440"/>
              </a:spcBef>
              <a:spcAft>
                <a:spcPts val="0"/>
              </a:spcAft>
              <a:buClr>
                <a:schemeClr val="dk1"/>
              </a:buClr>
              <a:buSzPts val="2200"/>
              <a:buFont typeface="Noto Sans Symbols"/>
              <a:buChar char="❖"/>
            </a:pPr>
            <a:r>
              <a:rPr lang="en-US" sz="2200"/>
              <a:t>     Symptoms will be aggravated by stimuli (light, noise etc.)</a:t>
            </a:r>
            <a:endParaRPr/>
          </a:p>
          <a:p>
            <a:pPr indent="-342900" lvl="0" marL="342900" rtl="0" algn="l">
              <a:spcBef>
                <a:spcPts val="440"/>
              </a:spcBef>
              <a:spcAft>
                <a:spcPts val="0"/>
              </a:spcAft>
              <a:buClr>
                <a:schemeClr val="dk1"/>
              </a:buClr>
              <a:buSzPts val="2200"/>
              <a:buFont typeface="Noto Sans Symbols"/>
              <a:buChar char="❖"/>
            </a:pPr>
            <a:r>
              <a:rPr lang="en-US" sz="2200"/>
              <a:t>     Opisthotonus, Orthotonus, Emprosthotonus, Pleurosthotonus</a:t>
            </a:r>
            <a:endParaRPr sz="2200"/>
          </a:p>
          <a:p>
            <a:pPr indent="-342900" lvl="0" marL="342900" rtl="0" algn="l">
              <a:spcBef>
                <a:spcPts val="440"/>
              </a:spcBef>
              <a:spcAft>
                <a:spcPts val="0"/>
              </a:spcAft>
              <a:buClr>
                <a:schemeClr val="dk1"/>
              </a:buClr>
              <a:buSzPts val="2200"/>
              <a:buNone/>
            </a:pPr>
            <a:r>
              <a:rPr lang="en-US" sz="2200"/>
              <a:t>D/D</a:t>
            </a:r>
            <a:endParaRPr/>
          </a:p>
          <a:p>
            <a:pPr indent="-342900" lvl="0" marL="342900" rtl="0" algn="l">
              <a:spcBef>
                <a:spcPts val="440"/>
              </a:spcBef>
              <a:spcAft>
                <a:spcPts val="0"/>
              </a:spcAft>
              <a:buClr>
                <a:schemeClr val="dk1"/>
              </a:buClr>
              <a:buSzPts val="2200"/>
              <a:buNone/>
            </a:pPr>
            <a:r>
              <a:rPr lang="en-US" sz="2200"/>
              <a:t>           Strychnine poisoning</a:t>
            </a:r>
            <a:endParaRPr/>
          </a:p>
          <a:p>
            <a:pPr indent="-342900" lvl="0" marL="342900" rtl="0" algn="l">
              <a:spcBef>
                <a:spcPts val="440"/>
              </a:spcBef>
              <a:spcAft>
                <a:spcPts val="0"/>
              </a:spcAft>
              <a:buClr>
                <a:schemeClr val="dk1"/>
              </a:buClr>
              <a:buSzPts val="2200"/>
              <a:buNone/>
            </a:pPr>
            <a:r>
              <a:rPr lang="en-US" sz="2200"/>
              <a:t>            Trismus due other local reason</a:t>
            </a:r>
            <a:endParaRPr/>
          </a:p>
          <a:p>
            <a:pPr indent="-342900" lvl="0" marL="342900" rtl="0" algn="l">
              <a:spcBef>
                <a:spcPts val="440"/>
              </a:spcBef>
              <a:spcAft>
                <a:spcPts val="0"/>
              </a:spcAft>
              <a:buClr>
                <a:schemeClr val="dk1"/>
              </a:buClr>
              <a:buSzPts val="2200"/>
              <a:buNone/>
            </a:pPr>
            <a:r>
              <a:rPr lang="en-US" sz="2200"/>
              <a:t>            Hydrophobia</a:t>
            </a:r>
            <a:endParaRPr/>
          </a:p>
          <a:p>
            <a:pPr indent="-342900" lvl="0" marL="342900" rtl="0" algn="l">
              <a:spcBef>
                <a:spcPts val="440"/>
              </a:spcBef>
              <a:spcAft>
                <a:spcPts val="0"/>
              </a:spcAft>
              <a:buClr>
                <a:schemeClr val="dk1"/>
              </a:buClr>
              <a:buSzPts val="2200"/>
              <a:buNone/>
            </a:pPr>
            <a:r>
              <a:rPr lang="en-US" sz="2200"/>
              <a:t>            Epilepsy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55a908ae85_0_126"/>
          <p:cNvSpPr txBox="1"/>
          <p:nvPr>
            <p:ph type="title"/>
          </p:nvPr>
        </p:nvSpPr>
        <p:spPr>
          <a:xfrm>
            <a:off x="628650" y="433350"/>
            <a:ext cx="7886700" cy="599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u="sng"/>
              <a:t>Table of Content</a:t>
            </a:r>
            <a:endParaRPr u="sng"/>
          </a:p>
          <a:p>
            <a:pPr indent="0" lvl="0" marL="0" rtl="0" algn="l">
              <a:lnSpc>
                <a:spcPct val="100000"/>
              </a:lnSpc>
              <a:spcBef>
                <a:spcPts val="0"/>
              </a:spcBef>
              <a:spcAft>
                <a:spcPts val="0"/>
              </a:spcAft>
              <a:buNone/>
            </a:pPr>
            <a:r>
              <a:rPr b="1" lang="en-US" sz="2800">
                <a:solidFill>
                  <a:schemeClr val="lt1"/>
                </a:solidFill>
              </a:rPr>
              <a:t>ABSCESS</a:t>
            </a:r>
            <a:endParaRPr b="1" sz="1800">
              <a:solidFill>
                <a:schemeClr val="lt1"/>
              </a:solidFill>
            </a:endParaRPr>
          </a:p>
          <a:p>
            <a:pPr indent="-393700" lvl="0" marL="457200" rtl="0" algn="l">
              <a:lnSpc>
                <a:spcPct val="100000"/>
              </a:lnSpc>
              <a:spcBef>
                <a:spcPts val="0"/>
              </a:spcBef>
              <a:spcAft>
                <a:spcPts val="0"/>
              </a:spcAft>
              <a:buSzPts val="2600"/>
              <a:buChar char="●"/>
            </a:pPr>
            <a:r>
              <a:rPr b="1" lang="en-US" sz="2600"/>
              <a:t>TETANUS</a:t>
            </a:r>
            <a:endParaRPr b="1" sz="2600"/>
          </a:p>
          <a:p>
            <a:pPr indent="-393700" lvl="0" marL="457200" rtl="0" algn="l">
              <a:lnSpc>
                <a:spcPct val="100000"/>
              </a:lnSpc>
              <a:spcBef>
                <a:spcPts val="0"/>
              </a:spcBef>
              <a:spcAft>
                <a:spcPts val="0"/>
              </a:spcAft>
              <a:buSzPts val="2600"/>
              <a:buChar char="●"/>
            </a:pPr>
            <a:r>
              <a:rPr b="1" lang="en-US" sz="2600"/>
              <a:t>GAS GANGRENE</a:t>
            </a:r>
            <a:endParaRPr b="1" sz="2600"/>
          </a:p>
          <a:p>
            <a:pPr indent="0" lvl="0" marL="457200" rtl="0" algn="l">
              <a:lnSpc>
                <a:spcPct val="90000"/>
              </a:lnSpc>
              <a:spcBef>
                <a:spcPts val="0"/>
              </a:spcBef>
              <a:spcAft>
                <a:spcPts val="0"/>
              </a:spcAft>
              <a:buNone/>
            </a:pPr>
            <a:r>
              <a:t/>
            </a:r>
            <a:endParaRPr sz="3955"/>
          </a:p>
          <a:p>
            <a:pPr indent="0" lvl="0" marL="0" rtl="0" algn="l">
              <a:lnSpc>
                <a:spcPct val="90000"/>
              </a:lnSpc>
              <a:spcBef>
                <a:spcPts val="0"/>
              </a:spcBef>
              <a:spcAft>
                <a:spcPts val="0"/>
              </a:spcAft>
              <a:buClr>
                <a:schemeClr val="dk1"/>
              </a:buClr>
              <a:buSzPts val="4400"/>
              <a:buFont typeface="Calibri"/>
              <a:buNone/>
            </a:pPr>
            <a:r>
              <a:t/>
            </a:r>
            <a:endParaRPr sz="100"/>
          </a:p>
        </p:txBody>
      </p:sp>
      <p:sp>
        <p:nvSpPr>
          <p:cNvPr id="177" name="Google Shape;177;g155a908ae85_0_12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descr="Image result for risus sardonicus" id="339" name="Google Shape;339;g155a908ae85_0_120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risus sardonicus" id="340" name="Google Shape;340;g155a908ae85_0_120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risus sardonicus" id="341" name="Google Shape;341;g155a908ae85_0_120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risus sardonicus" id="342" name="Google Shape;342;g155a908ae85_0_1203"/>
          <p:cNvPicPr preferRelativeResize="0"/>
          <p:nvPr/>
        </p:nvPicPr>
        <p:blipFill rotWithShape="1">
          <a:blip r:embed="rId3">
            <a:alphaModFix/>
          </a:blip>
          <a:srcRect b="0" l="0" r="0" t="0"/>
          <a:stretch/>
        </p:blipFill>
        <p:spPr>
          <a:xfrm>
            <a:off x="239085" y="381000"/>
            <a:ext cx="8600115" cy="6172200"/>
          </a:xfrm>
          <a:prstGeom prst="rect">
            <a:avLst/>
          </a:prstGeom>
          <a:noFill/>
          <a:ln>
            <a:noFill/>
          </a:ln>
        </p:spPr>
      </p:pic>
      <p:sp>
        <p:nvSpPr>
          <p:cNvPr id="343" name="Google Shape;343;g155a908ae85_0_1203"/>
          <p:cNvSpPr txBox="1"/>
          <p:nvPr/>
        </p:nvSpPr>
        <p:spPr>
          <a:xfrm>
            <a:off x="1295400" y="685800"/>
            <a:ext cx="1722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Risus sardonicus</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descr="Image result for trismus" id="348" name="Google Shape;348;g155a908ae85_0_121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lockjaw in tetanus" id="349" name="Google Shape;349;g155a908ae85_0_1211"/>
          <p:cNvPicPr preferRelativeResize="0"/>
          <p:nvPr/>
        </p:nvPicPr>
        <p:blipFill rotWithShape="1">
          <a:blip r:embed="rId3">
            <a:alphaModFix/>
          </a:blip>
          <a:srcRect b="0" l="0" r="0" t="0"/>
          <a:stretch/>
        </p:blipFill>
        <p:spPr>
          <a:xfrm>
            <a:off x="56477" y="228600"/>
            <a:ext cx="8931634" cy="6477000"/>
          </a:xfrm>
          <a:prstGeom prst="rect">
            <a:avLst/>
          </a:prstGeom>
          <a:noFill/>
          <a:ln>
            <a:noFill/>
          </a:ln>
        </p:spPr>
      </p:pic>
      <p:sp>
        <p:nvSpPr>
          <p:cNvPr id="350" name="Google Shape;350;g155a908ae85_0_1211"/>
          <p:cNvSpPr txBox="1"/>
          <p:nvPr/>
        </p:nvSpPr>
        <p:spPr>
          <a:xfrm>
            <a:off x="1905000" y="1066800"/>
            <a:ext cx="1666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Tetanus lockjaw</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155a908ae85_0_1217"/>
          <p:cNvSpPr txBox="1"/>
          <p:nvPr>
            <p:ph idx="1" type="body"/>
          </p:nvPr>
        </p:nvSpPr>
        <p:spPr>
          <a:xfrm>
            <a:off x="381000" y="304800"/>
            <a:ext cx="8610600" cy="6248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800"/>
              <a:buNone/>
            </a:pPr>
            <a:r>
              <a:rPr lang="en-US" sz="2800">
                <a:solidFill>
                  <a:srgbClr val="0070C0"/>
                </a:solidFill>
              </a:rPr>
              <a:t>             Various terms used to describe different tetanic </a:t>
            </a:r>
            <a:endParaRPr/>
          </a:p>
          <a:p>
            <a:pPr indent="-342900" lvl="0" marL="342900" rtl="0" algn="l">
              <a:spcBef>
                <a:spcPts val="560"/>
              </a:spcBef>
              <a:spcAft>
                <a:spcPts val="0"/>
              </a:spcAft>
              <a:buClr>
                <a:srgbClr val="0070C0"/>
              </a:buClr>
              <a:buSzPts val="2800"/>
              <a:buNone/>
            </a:pPr>
            <a:r>
              <a:rPr lang="en-US" sz="2800">
                <a:solidFill>
                  <a:srgbClr val="0070C0"/>
                </a:solidFill>
              </a:rPr>
              <a:t>                                   affection:</a:t>
            </a:r>
            <a:endParaRPr/>
          </a:p>
          <a:p>
            <a:pPr indent="-342900" lvl="0" marL="342900" rtl="0" algn="l">
              <a:spcBef>
                <a:spcPts val="480"/>
              </a:spcBef>
              <a:spcAft>
                <a:spcPts val="0"/>
              </a:spcAft>
              <a:buClr>
                <a:schemeClr val="dk1"/>
              </a:buClr>
              <a:buSzPts val="2400"/>
              <a:buNone/>
            </a:pPr>
            <a:r>
              <a:t/>
            </a:r>
            <a:endParaRPr sz="2400">
              <a:solidFill>
                <a:srgbClr val="0070C0"/>
              </a:solidFill>
            </a:endParaRPr>
          </a:p>
          <a:p>
            <a:pPr indent="-342900" lvl="0" marL="1601787" rtl="0" algn="l">
              <a:spcBef>
                <a:spcPts val="480"/>
              </a:spcBef>
              <a:spcAft>
                <a:spcPts val="0"/>
              </a:spcAft>
              <a:buClr>
                <a:schemeClr val="dk1"/>
              </a:buClr>
              <a:buSzPts val="2400"/>
              <a:buNone/>
            </a:pPr>
            <a:r>
              <a:rPr lang="en-US" sz="2400"/>
              <a:t>1. 	Tetanus neonetorum</a:t>
            </a:r>
            <a:endParaRPr sz="2400"/>
          </a:p>
          <a:p>
            <a:pPr indent="-342900" lvl="0" marL="1601787" rtl="0" algn="l">
              <a:spcBef>
                <a:spcPts val="480"/>
              </a:spcBef>
              <a:spcAft>
                <a:spcPts val="0"/>
              </a:spcAft>
              <a:buClr>
                <a:schemeClr val="dk1"/>
              </a:buClr>
              <a:buSzPts val="2400"/>
              <a:buNone/>
            </a:pPr>
            <a:r>
              <a:rPr lang="en-US" sz="2400"/>
              <a:t>2.	Bulbar tetanus ( highly fatal)</a:t>
            </a:r>
            <a:endParaRPr/>
          </a:p>
          <a:p>
            <a:pPr indent="-342900" lvl="0" marL="1601787" rtl="0" algn="l">
              <a:spcBef>
                <a:spcPts val="480"/>
              </a:spcBef>
              <a:spcAft>
                <a:spcPts val="0"/>
              </a:spcAft>
              <a:buClr>
                <a:schemeClr val="dk1"/>
              </a:buClr>
              <a:buSzPts val="2400"/>
              <a:buNone/>
            </a:pPr>
            <a:r>
              <a:rPr lang="en-US" sz="2400"/>
              <a:t>3.	Latent tetanus (disease develops many month after injury)</a:t>
            </a:r>
            <a:endParaRPr/>
          </a:p>
          <a:p>
            <a:pPr indent="-342900" lvl="0" marL="1601787" rtl="0" algn="l">
              <a:spcBef>
                <a:spcPts val="480"/>
              </a:spcBef>
              <a:spcAft>
                <a:spcPts val="0"/>
              </a:spcAft>
              <a:buClr>
                <a:schemeClr val="dk1"/>
              </a:buClr>
              <a:buSzPts val="2400"/>
              <a:buNone/>
            </a:pPr>
            <a:r>
              <a:rPr lang="en-US" sz="2400"/>
              <a:t>4.	Local tetanus</a:t>
            </a:r>
            <a:endParaRPr/>
          </a:p>
          <a:p>
            <a:pPr indent="-342900" lvl="0" marL="1601787" rtl="0" algn="l">
              <a:spcBef>
                <a:spcPts val="480"/>
              </a:spcBef>
              <a:spcAft>
                <a:spcPts val="0"/>
              </a:spcAft>
              <a:buClr>
                <a:schemeClr val="dk1"/>
              </a:buClr>
              <a:buSzPts val="2400"/>
              <a:buNone/>
            </a:pPr>
            <a:r>
              <a:rPr lang="en-US" sz="2400"/>
              <a:t>5.	Cephalic tetanus</a:t>
            </a:r>
            <a:endParaRPr/>
          </a:p>
          <a:p>
            <a:pPr indent="-342900" lvl="0" marL="1601787" rtl="0" algn="l">
              <a:spcBef>
                <a:spcPts val="480"/>
              </a:spcBef>
              <a:spcAft>
                <a:spcPts val="0"/>
              </a:spcAft>
              <a:buClr>
                <a:schemeClr val="dk1"/>
              </a:buClr>
              <a:buSzPts val="2400"/>
              <a:buNone/>
            </a:pPr>
            <a:r>
              <a:rPr lang="en-US" sz="2400"/>
              <a:t>6.	Peurperal tetanus</a:t>
            </a:r>
            <a:endParaRPr/>
          </a:p>
          <a:p>
            <a:pPr indent="-342900" lvl="0" marL="1601787" rtl="0" algn="l">
              <a:spcBef>
                <a:spcPts val="480"/>
              </a:spcBef>
              <a:spcAft>
                <a:spcPts val="0"/>
              </a:spcAft>
              <a:buClr>
                <a:schemeClr val="dk1"/>
              </a:buClr>
              <a:buSzPts val="2400"/>
              <a:buNone/>
            </a:pPr>
            <a:r>
              <a:rPr lang="en-US" sz="2400"/>
              <a:t>7.	Post operative tetanus</a:t>
            </a:r>
            <a:endParaRPr/>
          </a:p>
          <a:p>
            <a:pPr indent="-342900" lvl="0" marL="1601787" rtl="0" algn="l">
              <a:spcBef>
                <a:spcPts val="480"/>
              </a:spcBef>
              <a:spcAft>
                <a:spcPts val="0"/>
              </a:spcAft>
              <a:buClr>
                <a:schemeClr val="dk1"/>
              </a:buClr>
              <a:buSzPts val="2400"/>
              <a:buNone/>
            </a:pPr>
            <a:r>
              <a:rPr lang="en-US" sz="2400"/>
              <a:t>8.	Otitis tetanus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55a908ae85_0_1221"/>
          <p:cNvSpPr txBox="1"/>
          <p:nvPr>
            <p:ph idx="1" type="body"/>
          </p:nvPr>
        </p:nvSpPr>
        <p:spPr>
          <a:xfrm>
            <a:off x="457200" y="381000"/>
            <a:ext cx="8229600" cy="5745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US"/>
              <a:t>                       Staging  of Tetanus</a:t>
            </a:r>
            <a:endParaRPr/>
          </a:p>
          <a:p>
            <a:pPr indent="-342900" lvl="0" marL="342900" rtl="0" algn="l">
              <a:spcBef>
                <a:spcPts val="640"/>
              </a:spcBef>
              <a:spcAft>
                <a:spcPts val="0"/>
              </a:spcAft>
              <a:buClr>
                <a:schemeClr val="dk1"/>
              </a:buClr>
              <a:buSzPts val="3200"/>
              <a:buNone/>
            </a:pPr>
            <a:r>
              <a:rPr lang="en-US"/>
              <a:t>1.Mild tetanus-</a:t>
            </a:r>
            <a:endParaRPr/>
          </a:p>
          <a:p>
            <a:pPr indent="-342900" lvl="0" marL="342900" rtl="0" algn="l">
              <a:spcBef>
                <a:spcPts val="640"/>
              </a:spcBef>
              <a:spcAft>
                <a:spcPts val="0"/>
              </a:spcAft>
              <a:buClr>
                <a:schemeClr val="dk1"/>
              </a:buClr>
              <a:buSzPts val="3200"/>
              <a:buNone/>
            </a:pPr>
            <a:r>
              <a:rPr lang="en-US"/>
              <a:t>             * only tonic rigidity without spasm or </a:t>
            </a:r>
            <a:endParaRPr/>
          </a:p>
          <a:p>
            <a:pPr indent="-342900" lvl="0" marL="342900" rtl="0" algn="l">
              <a:spcBef>
                <a:spcPts val="640"/>
              </a:spcBef>
              <a:spcAft>
                <a:spcPts val="0"/>
              </a:spcAft>
              <a:buClr>
                <a:schemeClr val="dk1"/>
              </a:buClr>
              <a:buSzPts val="3200"/>
              <a:buNone/>
            </a:pPr>
            <a:r>
              <a:rPr lang="en-US"/>
              <a:t>                dysphagia.</a:t>
            </a:r>
            <a:endParaRPr/>
          </a:p>
          <a:p>
            <a:pPr indent="-342900" lvl="0" marL="342900" rtl="0" algn="l">
              <a:spcBef>
                <a:spcPts val="640"/>
              </a:spcBef>
              <a:spcAft>
                <a:spcPts val="0"/>
              </a:spcAft>
              <a:buClr>
                <a:schemeClr val="dk1"/>
              </a:buClr>
              <a:buSzPts val="3200"/>
              <a:buNone/>
            </a:pPr>
            <a:r>
              <a:rPr lang="en-US"/>
              <a:t>2.Serious ill-</a:t>
            </a:r>
            <a:endParaRPr/>
          </a:p>
          <a:p>
            <a:pPr indent="-342900" lvl="0" marL="342900" rtl="0" algn="l">
              <a:spcBef>
                <a:spcPts val="640"/>
              </a:spcBef>
              <a:spcAft>
                <a:spcPts val="0"/>
              </a:spcAft>
              <a:buClr>
                <a:schemeClr val="dk1"/>
              </a:buClr>
              <a:buSzPts val="3200"/>
              <a:buNone/>
            </a:pPr>
            <a:r>
              <a:rPr lang="en-US"/>
              <a:t>           * patient is having dysphagia and reflex </a:t>
            </a:r>
            <a:endParaRPr/>
          </a:p>
          <a:p>
            <a:pPr indent="-342900" lvl="0" marL="342900" rtl="0" algn="l">
              <a:spcBef>
                <a:spcPts val="640"/>
              </a:spcBef>
              <a:spcAft>
                <a:spcPts val="0"/>
              </a:spcAft>
              <a:buClr>
                <a:schemeClr val="dk1"/>
              </a:buClr>
              <a:buSzPts val="3200"/>
              <a:buNone/>
            </a:pPr>
            <a:r>
              <a:rPr lang="en-US"/>
              <a:t>              spasm.</a:t>
            </a:r>
            <a:endParaRPr/>
          </a:p>
          <a:p>
            <a:pPr indent="-342900" lvl="0" marL="342900" rtl="0" algn="l">
              <a:spcBef>
                <a:spcPts val="640"/>
              </a:spcBef>
              <a:spcAft>
                <a:spcPts val="0"/>
              </a:spcAft>
              <a:buClr>
                <a:schemeClr val="dk1"/>
              </a:buClr>
              <a:buSzPts val="3200"/>
              <a:buNone/>
            </a:pPr>
            <a:r>
              <a:rPr lang="en-US"/>
              <a:t>3.Dangerously ill-</a:t>
            </a:r>
            <a:endParaRPr/>
          </a:p>
          <a:p>
            <a:pPr indent="-342900" lvl="0" marL="342900" rtl="0" algn="l">
              <a:spcBef>
                <a:spcPts val="640"/>
              </a:spcBef>
              <a:spcAft>
                <a:spcPts val="0"/>
              </a:spcAft>
              <a:buClr>
                <a:schemeClr val="dk1"/>
              </a:buClr>
              <a:buSzPts val="3200"/>
              <a:buNone/>
            </a:pPr>
            <a:r>
              <a:rPr lang="en-US"/>
              <a:t>           * Patient is  having in addition to above,</a:t>
            </a:r>
            <a:endParaRPr/>
          </a:p>
          <a:p>
            <a:pPr indent="-342900" lvl="0" marL="342900" rtl="0" algn="l">
              <a:spcBef>
                <a:spcPts val="640"/>
              </a:spcBef>
              <a:spcAft>
                <a:spcPts val="0"/>
              </a:spcAft>
              <a:buClr>
                <a:schemeClr val="dk1"/>
              </a:buClr>
              <a:buSzPts val="3200"/>
              <a:buNone/>
            </a:pPr>
            <a:r>
              <a:rPr lang="en-US"/>
              <a:t>              major cynotic convulsions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155a908ae85_0_1225"/>
          <p:cNvSpPr txBox="1"/>
          <p:nvPr>
            <p:ph idx="1" type="body"/>
          </p:nvPr>
        </p:nvSpPr>
        <p:spPr>
          <a:xfrm>
            <a:off x="457200" y="609600"/>
            <a:ext cx="8229600" cy="5516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US"/>
              <a:t>                        </a:t>
            </a:r>
            <a:endParaRPr/>
          </a:p>
          <a:p>
            <a:pPr indent="-342900" lvl="0" marL="342900" rtl="0" algn="l">
              <a:spcBef>
                <a:spcPts val="640"/>
              </a:spcBef>
              <a:spcAft>
                <a:spcPts val="0"/>
              </a:spcAft>
              <a:buClr>
                <a:schemeClr val="dk1"/>
              </a:buClr>
              <a:buSzPts val="3200"/>
              <a:buNone/>
            </a:pPr>
            <a:r>
              <a:rPr lang="en-US"/>
              <a:t>                       INVESTIGATION</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rPr lang="en-US"/>
              <a:t>    1. All relevent tests to rule out the diseases</a:t>
            </a:r>
            <a:endParaRPr/>
          </a:p>
          <a:p>
            <a:pPr indent="-342900" lvl="0" marL="342900" rtl="0" algn="l">
              <a:spcBef>
                <a:spcPts val="640"/>
              </a:spcBef>
              <a:spcAft>
                <a:spcPts val="0"/>
              </a:spcAft>
              <a:buClr>
                <a:schemeClr val="dk1"/>
              </a:buClr>
              <a:buSzPts val="3200"/>
              <a:buNone/>
            </a:pPr>
            <a:r>
              <a:rPr lang="en-US"/>
              <a:t>        shown in differential diagnosis(D/D).</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rPr lang="en-US"/>
              <a:t>    2.Culture media for Cl.Tetany are- RCM media</a:t>
            </a:r>
            <a:endParaRPr/>
          </a:p>
          <a:p>
            <a:pPr indent="-342900" lvl="0" marL="342900" rtl="0" algn="l">
              <a:spcBef>
                <a:spcPts val="640"/>
              </a:spcBef>
              <a:spcAft>
                <a:spcPts val="0"/>
              </a:spcAft>
              <a:buClr>
                <a:schemeClr val="dk1"/>
              </a:buClr>
              <a:buSzPts val="3200"/>
              <a:buNone/>
            </a:pPr>
            <a:r>
              <a:rPr lang="en-US"/>
              <a:t>        or in Nutrient Agar </a:t>
            </a:r>
            <a:endParaRPr/>
          </a:p>
          <a:p>
            <a:pPr indent="-342900" lvl="0" marL="342900" rtl="0" algn="l">
              <a:spcBef>
                <a:spcPts val="640"/>
              </a:spcBef>
              <a:spcAft>
                <a:spcPts val="0"/>
              </a:spcAft>
              <a:buClr>
                <a:schemeClr val="dk1"/>
              </a:buClr>
              <a:buSzPts val="3200"/>
              <a:buNone/>
            </a:pPr>
            <a:r>
              <a:rPr lang="en-US"/>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55a908ae85_0_1229"/>
          <p:cNvSpPr txBox="1"/>
          <p:nvPr>
            <p:ph idx="1" type="body"/>
          </p:nvPr>
        </p:nvSpPr>
        <p:spPr>
          <a:xfrm>
            <a:off x="457200" y="533400"/>
            <a:ext cx="8229600" cy="5592900"/>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Clr>
                <a:srgbClr val="00B050"/>
              </a:buClr>
              <a:buSzPts val="3200"/>
              <a:buNone/>
            </a:pPr>
            <a:r>
              <a:rPr b="1" lang="en-US">
                <a:solidFill>
                  <a:srgbClr val="00B050"/>
                </a:solidFill>
              </a:rPr>
              <a:t>TREATMENT</a:t>
            </a:r>
            <a:endParaRPr/>
          </a:p>
          <a:p>
            <a:pPr indent="-342900" lvl="0" marL="1544637" rtl="0" algn="just">
              <a:lnSpc>
                <a:spcPct val="150000"/>
              </a:lnSpc>
              <a:spcBef>
                <a:spcPts val="640"/>
              </a:spcBef>
              <a:spcAft>
                <a:spcPts val="0"/>
              </a:spcAft>
              <a:buClr>
                <a:schemeClr val="dk1"/>
              </a:buClr>
              <a:buSzPts val="3200"/>
              <a:buNone/>
            </a:pPr>
            <a:r>
              <a:t/>
            </a:r>
            <a:endParaRPr/>
          </a:p>
          <a:p>
            <a:pPr indent="-342900" lvl="0" marL="1544637" rtl="0" algn="just">
              <a:lnSpc>
                <a:spcPct val="150000"/>
              </a:lnSpc>
              <a:spcBef>
                <a:spcPts val="640"/>
              </a:spcBef>
              <a:spcAft>
                <a:spcPts val="0"/>
              </a:spcAft>
              <a:buClr>
                <a:schemeClr val="dk1"/>
              </a:buClr>
              <a:buSzPts val="3200"/>
              <a:buNone/>
            </a:pPr>
            <a:r>
              <a:rPr lang="en-US"/>
              <a:t>A)  General treatment</a:t>
            </a:r>
            <a:endParaRPr/>
          </a:p>
          <a:p>
            <a:pPr indent="-342900" lvl="0" marL="1544637" rtl="0" algn="just">
              <a:lnSpc>
                <a:spcPct val="150000"/>
              </a:lnSpc>
              <a:spcBef>
                <a:spcPts val="640"/>
              </a:spcBef>
              <a:spcAft>
                <a:spcPts val="0"/>
              </a:spcAft>
              <a:buClr>
                <a:schemeClr val="dk1"/>
              </a:buClr>
              <a:buSzPts val="3200"/>
              <a:buNone/>
            </a:pPr>
            <a:r>
              <a:rPr lang="en-US"/>
              <a:t>B)   Specific treatment</a:t>
            </a:r>
            <a:endParaRPr/>
          </a:p>
          <a:p>
            <a:pPr indent="-342900" lvl="0" marL="1544637" rtl="0" algn="just">
              <a:lnSpc>
                <a:spcPct val="150000"/>
              </a:lnSpc>
              <a:spcBef>
                <a:spcPts val="640"/>
              </a:spcBef>
              <a:spcAft>
                <a:spcPts val="0"/>
              </a:spcAft>
              <a:buClr>
                <a:schemeClr val="dk1"/>
              </a:buClr>
              <a:buSzPts val="3200"/>
              <a:buNone/>
            </a:pPr>
            <a:r>
              <a:rPr lang="en-US"/>
              <a:t>C)   Prophylaxis</a:t>
            </a:r>
            <a:endParaRPr/>
          </a:p>
          <a:p>
            <a:pPr indent="-342900" lvl="0" marL="342900" rtl="0" algn="l">
              <a:spcBef>
                <a:spcPts val="640"/>
              </a:spcBef>
              <a:spcAft>
                <a:spcPts val="0"/>
              </a:spcAft>
              <a:buClr>
                <a:schemeClr val="dk1"/>
              </a:buClr>
              <a:buSzPts val="32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55a908ae85_0_1233"/>
          <p:cNvSpPr txBox="1"/>
          <p:nvPr>
            <p:ph idx="1" type="body"/>
          </p:nvPr>
        </p:nvSpPr>
        <p:spPr>
          <a:xfrm>
            <a:off x="228600" y="152400"/>
            <a:ext cx="8686800" cy="66294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2800"/>
              <a:buNone/>
            </a:pPr>
            <a:r>
              <a:rPr lang="en-US" sz="2800"/>
              <a:t>       </a:t>
            </a:r>
            <a:r>
              <a:rPr b="1" lang="en-US" sz="2800">
                <a:solidFill>
                  <a:srgbClr val="00B050"/>
                </a:solidFill>
              </a:rPr>
              <a:t>GENERAL TREATMENT</a:t>
            </a:r>
            <a:endParaRPr/>
          </a:p>
          <a:p>
            <a:pPr indent="-342900" lvl="0" marL="342900" rtl="0" algn="l">
              <a:spcBef>
                <a:spcPts val="600"/>
              </a:spcBef>
              <a:spcAft>
                <a:spcPts val="0"/>
              </a:spcAft>
              <a:buClr>
                <a:schemeClr val="dk1"/>
              </a:buClr>
              <a:buSzPts val="2400"/>
              <a:buNone/>
            </a:pPr>
            <a:r>
              <a:rPr lang="en-US" sz="2400"/>
              <a:t>1. Admission in isolation unit in hospital.</a:t>
            </a:r>
            <a:endParaRPr/>
          </a:p>
          <a:p>
            <a:pPr indent="-342900" lvl="0" marL="342900" rtl="0" algn="just">
              <a:spcBef>
                <a:spcPts val="1200"/>
              </a:spcBef>
              <a:spcAft>
                <a:spcPts val="0"/>
              </a:spcAft>
              <a:buClr>
                <a:schemeClr val="dk1"/>
              </a:buClr>
              <a:buSzPts val="2400"/>
              <a:buNone/>
            </a:pPr>
            <a:r>
              <a:rPr lang="en-US" sz="2400"/>
              <a:t>2. Avoid noise and lights in the room.</a:t>
            </a:r>
            <a:endParaRPr/>
          </a:p>
          <a:p>
            <a:pPr indent="-342900" lvl="0" marL="342900" rtl="0" algn="just">
              <a:spcBef>
                <a:spcPts val="1800"/>
              </a:spcBef>
              <a:spcAft>
                <a:spcPts val="0"/>
              </a:spcAft>
              <a:buClr>
                <a:schemeClr val="dk1"/>
              </a:buClr>
              <a:buSzPts val="2400"/>
              <a:buNone/>
            </a:pPr>
            <a:r>
              <a:rPr lang="en-US" sz="2400"/>
              <a:t>3. Care of wound-</a:t>
            </a:r>
            <a:endParaRPr/>
          </a:p>
          <a:p>
            <a:pPr indent="-342900" lvl="0" marL="342900" rtl="0" algn="just">
              <a:spcBef>
                <a:spcPts val="1800"/>
              </a:spcBef>
              <a:spcAft>
                <a:spcPts val="0"/>
              </a:spcAft>
              <a:buClr>
                <a:schemeClr val="dk1"/>
              </a:buClr>
              <a:buSzPts val="2400"/>
              <a:buNone/>
            </a:pPr>
            <a:r>
              <a:rPr lang="en-US" sz="2400"/>
              <a:t>4. Anti-tetanus serum (now, rarely used.)After test dose,50,000 units IM and 50,000 units IV is given.</a:t>
            </a:r>
            <a:endParaRPr/>
          </a:p>
          <a:p>
            <a:pPr indent="-342900" lvl="0" marL="342900" rtl="0" algn="just">
              <a:spcBef>
                <a:spcPts val="1800"/>
              </a:spcBef>
              <a:spcAft>
                <a:spcPts val="0"/>
              </a:spcAft>
              <a:buClr>
                <a:schemeClr val="dk1"/>
              </a:buClr>
              <a:buSzPts val="2400"/>
              <a:buNone/>
            </a:pPr>
            <a:r>
              <a:rPr lang="en-US" sz="2400"/>
              <a:t>5. Anti-tetanus globulin(ATG) it is preferred choice. It is given 3000-4000 units IM. No test is required.</a:t>
            </a:r>
            <a:endParaRPr/>
          </a:p>
          <a:p>
            <a:pPr indent="-342900" lvl="0" marL="342900" rtl="0" algn="just">
              <a:spcBef>
                <a:spcPts val="1800"/>
              </a:spcBef>
              <a:spcAft>
                <a:spcPts val="0"/>
              </a:spcAft>
              <a:buClr>
                <a:schemeClr val="dk1"/>
              </a:buClr>
              <a:buSzPts val="2400"/>
              <a:buNone/>
            </a:pPr>
            <a:r>
              <a:rPr lang="en-US" sz="2400"/>
              <a:t>6. Inj. crystalline penicillin 10 lakh unit, every 6hrly for 7-10 days is the drug of choice.</a:t>
            </a:r>
            <a:endParaRPr/>
          </a:p>
          <a:p>
            <a:pPr indent="-342900" lvl="0" marL="342900" rtl="0" algn="just">
              <a:spcBef>
                <a:spcPts val="1800"/>
              </a:spcBef>
              <a:spcAft>
                <a:spcPts val="0"/>
              </a:spcAft>
              <a:buClr>
                <a:schemeClr val="dk1"/>
              </a:buClr>
              <a:buSzPts val="2400"/>
              <a:buNone/>
            </a:pPr>
            <a:r>
              <a:rPr lang="en-US" sz="2400"/>
              <a:t>7. Metronidazole 500mg IV every 8hrly is good option.</a:t>
            </a:r>
            <a:endParaRPr/>
          </a:p>
          <a:p>
            <a:pPr indent="-342900" lvl="0" marL="342900" rtl="0" algn="just">
              <a:spcBef>
                <a:spcPts val="1800"/>
              </a:spcBef>
              <a:spcAft>
                <a:spcPts val="0"/>
              </a:spcAft>
              <a:buClr>
                <a:schemeClr val="dk1"/>
              </a:buClr>
              <a:buSzPts val="2400"/>
              <a:buNone/>
            </a:pPr>
            <a:r>
              <a:rPr lang="en-US" sz="2400"/>
              <a:t>8. Good nursing care- Care of urinary blader, bed sore, Ryles tube feeding and care to prevent injury during spasm .</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55a908ae85_0_1237"/>
          <p:cNvSpPr txBox="1"/>
          <p:nvPr>
            <p:ph idx="1" type="body"/>
          </p:nvPr>
        </p:nvSpPr>
        <p:spPr>
          <a:xfrm>
            <a:off x="304800" y="304800"/>
            <a:ext cx="8534400" cy="6324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C00000"/>
              </a:buClr>
              <a:buSzPts val="3200"/>
              <a:buNone/>
            </a:pPr>
            <a:r>
              <a:rPr b="1" lang="en-US">
                <a:solidFill>
                  <a:srgbClr val="C00000"/>
                </a:solidFill>
              </a:rPr>
              <a:t>SPECIFIC MANAGEMENT</a:t>
            </a:r>
            <a:endParaRPr/>
          </a:p>
          <a:p>
            <a:pPr indent="-342900" lvl="0" marL="342900" rtl="0" algn="l">
              <a:spcBef>
                <a:spcPts val="620"/>
              </a:spcBef>
              <a:spcAft>
                <a:spcPts val="0"/>
              </a:spcAft>
              <a:buClr>
                <a:srgbClr val="00B050"/>
              </a:buClr>
              <a:buSzPts val="3100"/>
              <a:buNone/>
            </a:pPr>
            <a:r>
              <a:rPr b="1" lang="en-US" sz="3100">
                <a:solidFill>
                  <a:srgbClr val="00B050"/>
                </a:solidFill>
              </a:rPr>
              <a:t>Mild cases -</a:t>
            </a:r>
            <a:endParaRPr/>
          </a:p>
          <a:p>
            <a:pPr indent="-342900" lvl="0" marL="342900" rtl="0" algn="just">
              <a:spcBef>
                <a:spcPts val="620"/>
              </a:spcBef>
              <a:spcAft>
                <a:spcPts val="0"/>
              </a:spcAft>
              <a:buClr>
                <a:schemeClr val="dk1"/>
              </a:buClr>
              <a:buSzPts val="3100"/>
              <a:buNone/>
            </a:pPr>
            <a:r>
              <a:rPr lang="en-US" sz="3100"/>
              <a:t>1. Heavy sedation-using cocktail drugs to relieve spasm and convulsion.</a:t>
            </a:r>
            <a:endParaRPr/>
          </a:p>
          <a:p>
            <a:pPr indent="-514350" lvl="0" marL="514350" rtl="0" algn="just">
              <a:spcBef>
                <a:spcPts val="620"/>
              </a:spcBef>
              <a:spcAft>
                <a:spcPts val="0"/>
              </a:spcAft>
              <a:buClr>
                <a:schemeClr val="dk1"/>
              </a:buClr>
              <a:buSzPts val="3100"/>
              <a:buNone/>
            </a:pPr>
            <a:r>
              <a:rPr lang="en-US" sz="3100"/>
              <a:t>              1.Chlorpromazine 50-100 mg  ,every 6hrly.</a:t>
            </a:r>
            <a:endParaRPr/>
          </a:p>
          <a:p>
            <a:pPr indent="-514350" lvl="0" marL="514350" rtl="0" algn="just">
              <a:spcBef>
                <a:spcPts val="620"/>
              </a:spcBef>
              <a:spcAft>
                <a:spcPts val="0"/>
              </a:spcAft>
              <a:buClr>
                <a:schemeClr val="dk1"/>
              </a:buClr>
              <a:buSzPts val="3100"/>
              <a:buNone/>
            </a:pPr>
            <a:r>
              <a:rPr lang="en-US" sz="3100"/>
              <a:t>              2.Phenobarbitone 30-60 mg ,every  6hrly</a:t>
            </a:r>
            <a:endParaRPr/>
          </a:p>
          <a:p>
            <a:pPr indent="-514350" lvl="0" marL="514350" rtl="0" algn="just">
              <a:spcBef>
                <a:spcPts val="620"/>
              </a:spcBef>
              <a:spcAft>
                <a:spcPts val="0"/>
              </a:spcAft>
              <a:buClr>
                <a:schemeClr val="dk1"/>
              </a:buClr>
              <a:buSzPts val="3100"/>
              <a:buNone/>
            </a:pPr>
            <a:r>
              <a:rPr lang="en-US" sz="3100"/>
              <a:t>              3.Diazepam 10-20 mg ,every 6hrly.</a:t>
            </a:r>
            <a:endParaRPr/>
          </a:p>
          <a:p>
            <a:pPr indent="-514350" lvl="0" marL="514350" rtl="0" algn="just">
              <a:spcBef>
                <a:spcPts val="620"/>
              </a:spcBef>
              <a:spcAft>
                <a:spcPts val="0"/>
              </a:spcAft>
              <a:buClr>
                <a:schemeClr val="dk1"/>
              </a:buClr>
              <a:buSzPts val="3100"/>
              <a:buNone/>
            </a:pPr>
            <a:r>
              <a:rPr lang="en-US" sz="3100"/>
              <a:t>     These drugs are used in such a way that patient receive one or the other drug every 2hrly.</a:t>
            </a:r>
            <a:endParaRPr/>
          </a:p>
          <a:p>
            <a:pPr indent="-514350" lvl="0" marL="514350" rtl="0" algn="just">
              <a:spcBef>
                <a:spcPts val="620"/>
              </a:spcBef>
              <a:spcAft>
                <a:spcPts val="0"/>
              </a:spcAft>
              <a:buClr>
                <a:schemeClr val="dk1"/>
              </a:buClr>
              <a:buSzPts val="3100"/>
              <a:buNone/>
            </a:pPr>
            <a:r>
              <a:rPr lang="en-US" sz="3100"/>
              <a:t>2. Inj.diazepam 10mg,Tracheostomy set, Laryngoscope, endotrachel tube etc are kept in the room to tackle emergency.</a:t>
            </a:r>
            <a:endParaRPr sz="31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155a908ae85_0_1241"/>
          <p:cNvSpPr txBox="1"/>
          <p:nvPr>
            <p:ph idx="1" type="body"/>
          </p:nvPr>
        </p:nvSpPr>
        <p:spPr>
          <a:xfrm>
            <a:off x="304800" y="228600"/>
            <a:ext cx="8229600" cy="55626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rgbClr val="00B050"/>
              </a:buClr>
              <a:buSzPts val="3200"/>
              <a:buNone/>
            </a:pPr>
            <a:r>
              <a:rPr b="1" lang="en-US">
                <a:solidFill>
                  <a:srgbClr val="00B050"/>
                </a:solidFill>
              </a:rPr>
              <a:t>SERIOUSLY ILL</a:t>
            </a:r>
            <a:r>
              <a:rPr lang="en-US"/>
              <a:t>—Dysphagia and respiratory problems are marked.</a:t>
            </a:r>
            <a:endParaRPr/>
          </a:p>
          <a:p>
            <a:pPr indent="-342900" lvl="0" marL="342900" rtl="0" algn="just">
              <a:spcBef>
                <a:spcPts val="592"/>
              </a:spcBef>
              <a:spcAft>
                <a:spcPts val="0"/>
              </a:spcAft>
              <a:buClr>
                <a:schemeClr val="dk1"/>
              </a:buClr>
              <a:buSzPts val="3200"/>
              <a:buNone/>
            </a:pPr>
            <a:r>
              <a:t/>
            </a:r>
            <a:endParaRPr/>
          </a:p>
          <a:p>
            <a:pPr indent="-342900" lvl="0" marL="342900" rtl="0" algn="just">
              <a:spcBef>
                <a:spcPts val="592"/>
              </a:spcBef>
              <a:spcAft>
                <a:spcPts val="0"/>
              </a:spcAft>
              <a:buClr>
                <a:schemeClr val="dk1"/>
              </a:buClr>
              <a:buSzPts val="3200"/>
              <a:buNone/>
            </a:pPr>
            <a:r>
              <a:rPr lang="en-US"/>
              <a:t>    Nasogastric tube for feeding and if nessesory, tracheostomy are done along with sedation.</a:t>
            </a:r>
            <a:endParaRPr/>
          </a:p>
          <a:p>
            <a:pPr indent="-342900" lvl="0" marL="342900" rtl="0" algn="just">
              <a:spcBef>
                <a:spcPts val="592"/>
              </a:spcBef>
              <a:spcAft>
                <a:spcPts val="0"/>
              </a:spcAft>
              <a:buClr>
                <a:schemeClr val="dk1"/>
              </a:buClr>
              <a:buSzPts val="3200"/>
              <a:buNone/>
            </a:pPr>
            <a:r>
              <a:t/>
            </a:r>
            <a:endParaRPr/>
          </a:p>
          <a:p>
            <a:pPr indent="-342900" lvl="0" marL="342900" rtl="0" algn="just">
              <a:spcBef>
                <a:spcPts val="592"/>
              </a:spcBef>
              <a:spcAft>
                <a:spcPts val="0"/>
              </a:spcAft>
              <a:buClr>
                <a:srgbClr val="00B050"/>
              </a:buClr>
              <a:buSzPts val="3200"/>
              <a:buNone/>
            </a:pPr>
            <a:r>
              <a:rPr b="1" lang="en-US">
                <a:solidFill>
                  <a:srgbClr val="00B050"/>
                </a:solidFill>
              </a:rPr>
              <a:t>DANGEROUSLY ILL - </a:t>
            </a:r>
            <a:r>
              <a:rPr lang="en-US"/>
              <a:t>Patient having Cyanotic convulsions, they require heavy sedation along with drug induced muscles paralysis and patient is put on positive pressure ventilation.</a:t>
            </a:r>
            <a:endParaRPr/>
          </a:p>
          <a:p>
            <a:pPr indent="-342900" lvl="0" marL="342900" rtl="0" algn="just">
              <a:spcBef>
                <a:spcPts val="592"/>
              </a:spcBef>
              <a:spcAft>
                <a:spcPts val="0"/>
              </a:spcAft>
              <a:buClr>
                <a:schemeClr val="dk1"/>
              </a:buClr>
              <a:buSzPts val="3200"/>
              <a:buNone/>
            </a:pPr>
            <a:r>
              <a:rPr lang="en-US"/>
              <a:t>                                   </a:t>
            </a:r>
            <a:endParaRPr/>
          </a:p>
          <a:p>
            <a:pPr indent="-342900" lvl="0" marL="342900" rtl="0" algn="just">
              <a:spcBef>
                <a:spcPts val="592"/>
              </a:spcBef>
              <a:spcAft>
                <a:spcPts val="0"/>
              </a:spcAft>
              <a:buClr>
                <a:schemeClr val="dk1"/>
              </a:buClr>
              <a:buSzPts val="3200"/>
              <a:buNone/>
            </a:pPr>
            <a:r>
              <a:rPr lang="en-US"/>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55a908ae85_0_1245"/>
          <p:cNvSpPr txBox="1"/>
          <p:nvPr>
            <p:ph idx="1" type="body"/>
          </p:nvPr>
        </p:nvSpPr>
        <p:spPr>
          <a:xfrm>
            <a:off x="381000" y="381000"/>
            <a:ext cx="8229600" cy="6096000"/>
          </a:xfrm>
          <a:prstGeom prst="rect">
            <a:avLst/>
          </a:prstGeom>
          <a:noFill/>
          <a:ln>
            <a:noFill/>
          </a:ln>
        </p:spPr>
        <p:txBody>
          <a:bodyPr anchorCtr="0" anchor="t" bIns="45700" lIns="91425" spcFirstLastPara="1" rIns="91425" wrap="square" tIns="45700">
            <a:normAutofit fontScale="32500" lnSpcReduction="10000"/>
          </a:bodyPr>
          <a:lstStyle/>
          <a:p>
            <a:pPr indent="0" lvl="0" marL="0" rtl="0" algn="ctr">
              <a:spcBef>
                <a:spcPts val="0"/>
              </a:spcBef>
              <a:spcAft>
                <a:spcPts val="0"/>
              </a:spcAft>
              <a:buClr>
                <a:srgbClr val="00B050"/>
              </a:buClr>
              <a:buSzPct val="100000"/>
              <a:buNone/>
            </a:pPr>
            <a:r>
              <a:rPr b="1" lang="en-US" sz="8600">
                <a:solidFill>
                  <a:srgbClr val="00B050"/>
                </a:solidFill>
              </a:rPr>
              <a:t>PROPHYLAXIS</a:t>
            </a:r>
            <a:endParaRPr/>
          </a:p>
          <a:p>
            <a:pPr indent="-342900" lvl="0" marL="342900" rtl="0" algn="just">
              <a:lnSpc>
                <a:spcPct val="120000"/>
              </a:lnSpc>
              <a:spcBef>
                <a:spcPts val="481"/>
              </a:spcBef>
              <a:spcAft>
                <a:spcPts val="0"/>
              </a:spcAft>
              <a:buClr>
                <a:schemeClr val="dk1"/>
              </a:buClr>
              <a:buSzPct val="100000"/>
              <a:buNone/>
            </a:pPr>
            <a:r>
              <a:rPr lang="en-US" sz="7400"/>
              <a:t>1.Immunisation to mother during pregnancy.</a:t>
            </a:r>
            <a:endParaRPr/>
          </a:p>
          <a:p>
            <a:pPr indent="-342900" lvl="0" marL="342900" rtl="0" algn="just">
              <a:lnSpc>
                <a:spcPct val="120000"/>
              </a:lnSpc>
              <a:spcBef>
                <a:spcPts val="1681"/>
              </a:spcBef>
              <a:spcAft>
                <a:spcPts val="0"/>
              </a:spcAft>
              <a:buClr>
                <a:schemeClr val="dk1"/>
              </a:buClr>
              <a:buSzPct val="100000"/>
              <a:buNone/>
            </a:pPr>
            <a:r>
              <a:rPr lang="en-US" sz="7400"/>
              <a:t>2.Primary and booster doses of DPT to infant and children.</a:t>
            </a:r>
            <a:endParaRPr/>
          </a:p>
          <a:p>
            <a:pPr indent="-342900" lvl="0" marL="342900" rtl="0" algn="just">
              <a:lnSpc>
                <a:spcPct val="120000"/>
              </a:lnSpc>
              <a:spcBef>
                <a:spcPts val="1681"/>
              </a:spcBef>
              <a:spcAft>
                <a:spcPts val="0"/>
              </a:spcAft>
              <a:buClr>
                <a:schemeClr val="dk1"/>
              </a:buClr>
              <a:buSzPct val="100000"/>
              <a:buNone/>
            </a:pPr>
            <a:r>
              <a:rPr lang="en-US" sz="7400"/>
              <a:t>3.After injury to indidual,if he has not received booster dose in last 5 yrs,one shot of TETANUS toxoid is to be given.</a:t>
            </a:r>
            <a:endParaRPr/>
          </a:p>
          <a:p>
            <a:pPr indent="-342900" lvl="0" marL="342900" rtl="0" algn="just">
              <a:lnSpc>
                <a:spcPct val="120000"/>
              </a:lnSpc>
              <a:spcBef>
                <a:spcPts val="1681"/>
              </a:spcBef>
              <a:spcAft>
                <a:spcPts val="0"/>
              </a:spcAft>
              <a:buClr>
                <a:schemeClr val="dk1"/>
              </a:buClr>
              <a:buSzPct val="100000"/>
              <a:buNone/>
            </a:pPr>
            <a:r>
              <a:rPr lang="en-US" sz="7400"/>
              <a:t>4.Proper debridement and care of wound.</a:t>
            </a:r>
            <a:endParaRPr/>
          </a:p>
          <a:p>
            <a:pPr indent="-342900" lvl="0" marL="342900" rtl="0" algn="just">
              <a:lnSpc>
                <a:spcPct val="120000"/>
              </a:lnSpc>
              <a:spcBef>
                <a:spcPts val="1681"/>
              </a:spcBef>
              <a:spcAft>
                <a:spcPts val="0"/>
              </a:spcAft>
              <a:buClr>
                <a:schemeClr val="dk1"/>
              </a:buClr>
              <a:buSzPct val="100000"/>
              <a:buNone/>
            </a:pPr>
            <a:r>
              <a:rPr lang="en-US" sz="7400"/>
              <a:t>5.In contaminated and suspected wound,250 units of ATG to be given around the wound.</a:t>
            </a:r>
            <a:endParaRPr/>
          </a:p>
          <a:p>
            <a:pPr indent="-342900" lvl="0" marL="342900" rtl="0" algn="just">
              <a:lnSpc>
                <a:spcPct val="120000"/>
              </a:lnSpc>
              <a:spcBef>
                <a:spcPts val="1681"/>
              </a:spcBef>
              <a:spcAft>
                <a:spcPts val="0"/>
              </a:spcAft>
              <a:buClr>
                <a:schemeClr val="dk1"/>
              </a:buClr>
              <a:buSzPct val="100000"/>
              <a:buNone/>
            </a:pPr>
            <a:r>
              <a:rPr lang="en-US" sz="7400"/>
              <a:t>                                           </a:t>
            </a:r>
            <a:r>
              <a:rPr lang="en-US" sz="7400">
                <a:solidFill>
                  <a:srgbClr val="00B050"/>
                </a:solidFill>
              </a:rPr>
              <a:t>CAUSE OF DEATH</a:t>
            </a:r>
            <a:endParaRPr/>
          </a:p>
          <a:p>
            <a:pPr indent="-342900" lvl="0" marL="342900" rtl="0" algn="just">
              <a:lnSpc>
                <a:spcPct val="120000"/>
              </a:lnSpc>
              <a:spcBef>
                <a:spcPts val="1681"/>
              </a:spcBef>
              <a:spcAft>
                <a:spcPts val="0"/>
              </a:spcAft>
              <a:buClr>
                <a:schemeClr val="dk1"/>
              </a:buClr>
              <a:buSzPct val="100000"/>
              <a:buNone/>
            </a:pPr>
            <a:r>
              <a:rPr lang="en-US" sz="7400"/>
              <a:t>       1.aspiration pneumonia</a:t>
            </a:r>
            <a:endParaRPr/>
          </a:p>
          <a:p>
            <a:pPr indent="-342900" lvl="0" marL="342900" rtl="0" algn="just">
              <a:lnSpc>
                <a:spcPct val="120000"/>
              </a:lnSpc>
              <a:spcBef>
                <a:spcPts val="1681"/>
              </a:spcBef>
              <a:spcAft>
                <a:spcPts val="0"/>
              </a:spcAft>
              <a:buClr>
                <a:schemeClr val="dk1"/>
              </a:buClr>
              <a:buSzPct val="100000"/>
              <a:buNone/>
            </a:pPr>
            <a:r>
              <a:rPr lang="en-US" sz="7400"/>
              <a:t>       2.Laryngeal spasm-respiratory arrest,cardiac arrest.</a:t>
            </a:r>
            <a:endParaRPr sz="7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55a908ae85_0_1072"/>
          <p:cNvSpPr txBox="1"/>
          <p:nvPr>
            <p:ph idx="1" type="body"/>
          </p:nvPr>
        </p:nvSpPr>
        <p:spPr>
          <a:xfrm>
            <a:off x="457200" y="685800"/>
            <a:ext cx="8229600" cy="5440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t/>
            </a:r>
            <a:endParaRPr/>
          </a:p>
          <a:p>
            <a:pPr indent="-342900" lvl="0" marL="342900" rtl="0" algn="l">
              <a:spcBef>
                <a:spcPts val="960"/>
              </a:spcBef>
              <a:spcAft>
                <a:spcPts val="0"/>
              </a:spcAft>
              <a:buClr>
                <a:schemeClr val="dk1"/>
              </a:buClr>
              <a:buSzPts val="3200"/>
              <a:buNone/>
            </a:pPr>
            <a:r>
              <a:rPr lang="en-US"/>
              <a:t>                      </a:t>
            </a:r>
            <a:r>
              <a:rPr lang="en-US" sz="4800">
                <a:solidFill>
                  <a:srgbClr val="FF0000"/>
                </a:solidFill>
              </a:rPr>
              <a:t>GAS    GANGRENE</a:t>
            </a:r>
            <a:endParaRPr sz="480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descr="Image result for indian immunization schedule 2018" id="395" name="Google Shape;395;g155a908ae85_0_1249"/>
          <p:cNvPicPr preferRelativeResize="0"/>
          <p:nvPr/>
        </p:nvPicPr>
        <p:blipFill rotWithShape="1">
          <a:blip r:embed="rId3">
            <a:alphaModFix/>
          </a:blip>
          <a:srcRect b="0" l="0" r="0" t="0"/>
          <a:stretch/>
        </p:blipFill>
        <p:spPr>
          <a:xfrm>
            <a:off x="304800" y="228600"/>
            <a:ext cx="8709564" cy="6248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55a908ae85_0_131"/>
          <p:cNvSpPr txBox="1"/>
          <p:nvPr>
            <p:ph type="title"/>
          </p:nvPr>
        </p:nvSpPr>
        <p:spPr>
          <a:xfrm>
            <a:off x="721163" y="1746575"/>
            <a:ext cx="78867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200000"/>
              <a:buFont typeface="Times New Roman"/>
              <a:buNone/>
            </a:pPr>
            <a:r>
              <a:rPr lang="en-US" u="sng">
                <a:latin typeface="Times New Roman"/>
                <a:ea typeface="Times New Roman"/>
                <a:cs typeface="Times New Roman"/>
                <a:sym typeface="Times New Roman"/>
              </a:rPr>
              <a:t>REFERENCES</a:t>
            </a:r>
            <a:r>
              <a:rPr lang="en-US" u="sng"/>
              <a:t> </a:t>
            </a:r>
            <a:br>
              <a:rPr lang="en-US"/>
            </a:br>
            <a:endParaRPr b="1" sz="2200">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ct val="166386"/>
              <a:buFont typeface="Times New Roman"/>
              <a:buNone/>
            </a:pPr>
            <a:r>
              <a:t/>
            </a:r>
            <a:endParaRPr b="1" sz="2644">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ct val="166386"/>
              <a:buFont typeface="Times New Roman"/>
              <a:buNone/>
            </a:pPr>
            <a:r>
              <a:rPr b="1" lang="en-US" sz="2644">
                <a:latin typeface="Times New Roman"/>
                <a:ea typeface="Times New Roman"/>
                <a:cs typeface="Times New Roman"/>
                <a:sym typeface="Times New Roman"/>
              </a:rPr>
              <a:t>SRBS BOOK OF GENERAL SURGERY</a:t>
            </a:r>
            <a:endParaRPr b="1" sz="2644">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ct val="166386"/>
              <a:buFont typeface="Times New Roman"/>
              <a:buNone/>
            </a:pPr>
            <a:r>
              <a:rPr b="1" lang="en-US" sz="2644">
                <a:latin typeface="Times New Roman"/>
                <a:ea typeface="Times New Roman"/>
                <a:cs typeface="Times New Roman"/>
                <a:sym typeface="Times New Roman"/>
              </a:rPr>
              <a:t>A MANUAL ON CLINICAL SURGERY - S DAS</a:t>
            </a:r>
            <a:endParaRPr b="1" sz="2644">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ct val="166386"/>
              <a:buFont typeface="Times New Roman"/>
              <a:buNone/>
            </a:pPr>
            <a:r>
              <a:rPr b="1" lang="en-US" sz="2644">
                <a:latin typeface="Times New Roman"/>
                <a:ea typeface="Times New Roman"/>
                <a:cs typeface="Times New Roman"/>
                <a:sym typeface="Times New Roman"/>
              </a:rPr>
              <a:t>MANIPAL MANUAL OF SURGERY - K RAJGOPAL SHENOY</a:t>
            </a:r>
            <a:endParaRPr b="1" sz="2644">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ct val="166386"/>
              <a:buFont typeface="Times New Roman"/>
              <a:buNone/>
            </a:pPr>
            <a:r>
              <a:rPr b="1" lang="en-US" sz="2644">
                <a:latin typeface="Times New Roman"/>
                <a:ea typeface="Times New Roman"/>
                <a:cs typeface="Times New Roman"/>
                <a:sym typeface="Times New Roman"/>
              </a:rPr>
              <a:t>BAILEY AND LOVES SHORT PRACTICE OF SURGERY</a:t>
            </a:r>
            <a:endParaRPr b="1" sz="2644">
              <a:latin typeface="Times New Roman"/>
              <a:ea typeface="Times New Roman"/>
              <a:cs typeface="Times New Roman"/>
              <a:sym typeface="Times New Roman"/>
            </a:endParaRPr>
          </a:p>
        </p:txBody>
      </p:sp>
      <p:sp>
        <p:nvSpPr>
          <p:cNvPr id="401" name="Google Shape;401;g155a908ae85_0_131"/>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155a908ae85_0_136"/>
          <p:cNvSpPr txBox="1"/>
          <p:nvPr>
            <p:ph type="title"/>
          </p:nvPr>
        </p:nvSpPr>
        <p:spPr>
          <a:xfrm>
            <a:off x="628650" y="232229"/>
            <a:ext cx="7886700" cy="145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Question &amp; Answer Session</a:t>
            </a:r>
            <a:endParaRPr sz="2400"/>
          </a:p>
        </p:txBody>
      </p:sp>
      <p:sp>
        <p:nvSpPr>
          <p:cNvPr id="407" name="Google Shape;407;g155a908ae85_0_13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8" name="Google Shape;408;g155a908ae85_0_136"/>
          <p:cNvSpPr txBox="1"/>
          <p:nvPr/>
        </p:nvSpPr>
        <p:spPr>
          <a:xfrm>
            <a:off x="903514" y="2902857"/>
            <a:ext cx="6923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You may ask your doubts related to the topic?</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155a908ae85_0_142"/>
          <p:cNvSpPr txBox="1"/>
          <p:nvPr/>
        </p:nvSpPr>
        <p:spPr>
          <a:xfrm>
            <a:off x="510272" y="1923736"/>
            <a:ext cx="8123400" cy="1414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Times New Roman"/>
              <a:buNone/>
            </a:pPr>
            <a:r>
              <a:t/>
            </a:r>
            <a:endParaRPr sz="4400">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dk1"/>
              </a:buClr>
              <a:buSzPts val="4400"/>
              <a:buFont typeface="Times New Roman"/>
              <a:buNone/>
            </a:pPr>
            <a:r>
              <a:rPr lang="en-US" sz="4400">
                <a:solidFill>
                  <a:schemeClr val="dk1"/>
                </a:solidFill>
                <a:latin typeface="Times New Roman"/>
                <a:ea typeface="Times New Roman"/>
                <a:cs typeface="Times New Roman"/>
                <a:sym typeface="Times New Roman"/>
              </a:rPr>
              <a:t>                       THANK YOU </a:t>
            </a:r>
            <a:endParaRPr sz="4400">
              <a:solidFill>
                <a:schemeClr val="dk1"/>
              </a:solidFill>
              <a:latin typeface="Calibri"/>
              <a:ea typeface="Calibri"/>
              <a:cs typeface="Calibri"/>
              <a:sym typeface="Calibri"/>
            </a:endParaRPr>
          </a:p>
        </p:txBody>
      </p:sp>
      <p:sp>
        <p:nvSpPr>
          <p:cNvPr id="414" name="Google Shape;414;g155a908ae85_0_142"/>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55a908ae85_0_1076"/>
          <p:cNvSpPr txBox="1"/>
          <p:nvPr>
            <p:ph type="ctrTitle"/>
          </p:nvPr>
        </p:nvSpPr>
        <p:spPr>
          <a:xfrm>
            <a:off x="838200" y="228601"/>
            <a:ext cx="7772400"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GAS GANRENE</a:t>
            </a:r>
            <a:endParaRPr/>
          </a:p>
        </p:txBody>
      </p:sp>
      <p:sp>
        <p:nvSpPr>
          <p:cNvPr id="189" name="Google Shape;189;g155a908ae85_0_1076"/>
          <p:cNvSpPr txBox="1"/>
          <p:nvPr>
            <p:ph idx="1" type="subTitle"/>
          </p:nvPr>
        </p:nvSpPr>
        <p:spPr>
          <a:xfrm>
            <a:off x="533400" y="1524000"/>
            <a:ext cx="8305800" cy="4953000"/>
          </a:xfrm>
          <a:prstGeom prst="rect">
            <a:avLst/>
          </a:prstGeom>
          <a:noFill/>
          <a:ln>
            <a:noFill/>
          </a:ln>
        </p:spPr>
        <p:txBody>
          <a:bodyPr anchorCtr="0" anchor="t" bIns="45700" lIns="91425" spcFirstLastPara="1" rIns="91425" wrap="square" tIns="45700">
            <a:normAutofit/>
          </a:bodyPr>
          <a:lstStyle/>
          <a:p>
            <a:pPr indent="0" lvl="0" marL="0" rtl="0" algn="just">
              <a:lnSpc>
                <a:spcPct val="210000"/>
              </a:lnSpc>
              <a:spcBef>
                <a:spcPts val="0"/>
              </a:spcBef>
              <a:spcAft>
                <a:spcPts val="0"/>
              </a:spcAft>
              <a:buClr>
                <a:schemeClr val="dk1"/>
              </a:buClr>
              <a:buSzPts val="3200"/>
              <a:buNone/>
            </a:pPr>
            <a:r>
              <a:rPr lang="en-US">
                <a:solidFill>
                  <a:schemeClr val="dk1"/>
                </a:solidFill>
              </a:rPr>
              <a:t>It is an acute infective gangrene caused by clostridia organisms. These organism produces gases.If not treated in time, it spread rapidly leading to septicaemia and death This disease mainly affects the skeletal muscles,hence other names are-Clastr. Myonecrosis,clastr.myositis.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Gas gangrene.jpg" id="194" name="Google Shape;194;g155a908ae85_0_1082"/>
          <p:cNvPicPr preferRelativeResize="0"/>
          <p:nvPr/>
        </p:nvPicPr>
        <p:blipFill rotWithShape="1">
          <a:blip r:embed="rId3">
            <a:alphaModFix/>
          </a:blip>
          <a:srcRect b="0" l="0" r="0" t="0"/>
          <a:stretch/>
        </p:blipFill>
        <p:spPr>
          <a:xfrm>
            <a:off x="152400" y="579119"/>
            <a:ext cx="8763000" cy="63398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55a908ae85_0_1086"/>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B050"/>
              </a:buClr>
              <a:buSzPts val="4400"/>
              <a:buFont typeface="Calibri"/>
              <a:buNone/>
            </a:pPr>
            <a:r>
              <a:rPr b="1" lang="en-US">
                <a:solidFill>
                  <a:srgbClr val="00B050"/>
                </a:solidFill>
              </a:rPr>
              <a:t>Organisms</a:t>
            </a:r>
            <a:endParaRPr b="1">
              <a:solidFill>
                <a:srgbClr val="00B050"/>
              </a:solidFill>
            </a:endParaRPr>
          </a:p>
        </p:txBody>
      </p:sp>
      <p:sp>
        <p:nvSpPr>
          <p:cNvPr id="200" name="Google Shape;200;g155a908ae85_0_1086"/>
          <p:cNvSpPr txBox="1"/>
          <p:nvPr>
            <p:ph idx="1" type="body"/>
          </p:nvPr>
        </p:nvSpPr>
        <p:spPr>
          <a:xfrm>
            <a:off x="457200" y="990600"/>
            <a:ext cx="8229600" cy="5135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US"/>
              <a:t>                         </a:t>
            </a:r>
            <a:endParaRPr/>
          </a:p>
          <a:p>
            <a:pPr indent="-514350" lvl="0" marL="514350" rtl="0" algn="l">
              <a:spcBef>
                <a:spcPts val="640"/>
              </a:spcBef>
              <a:spcAft>
                <a:spcPts val="0"/>
              </a:spcAft>
              <a:buClr>
                <a:schemeClr val="dk1"/>
              </a:buClr>
              <a:buSzPts val="3200"/>
              <a:buFont typeface="Calibri"/>
              <a:buAutoNum type="alphaLcParenR"/>
            </a:pPr>
            <a:r>
              <a:rPr lang="en-US"/>
              <a:t>Clostridium welchii</a:t>
            </a:r>
            <a:endParaRPr/>
          </a:p>
          <a:p>
            <a:pPr indent="-514350" lvl="0" marL="514350" rtl="0" algn="l">
              <a:spcBef>
                <a:spcPts val="640"/>
              </a:spcBef>
              <a:spcAft>
                <a:spcPts val="0"/>
              </a:spcAft>
              <a:buClr>
                <a:schemeClr val="dk1"/>
              </a:buClr>
              <a:buSzPts val="3200"/>
              <a:buFont typeface="Calibri"/>
              <a:buAutoNum type="alphaLcParenR"/>
            </a:pPr>
            <a:r>
              <a:rPr lang="en-US"/>
              <a:t>Clo.septicum</a:t>
            </a:r>
            <a:endParaRPr/>
          </a:p>
          <a:p>
            <a:pPr indent="-514350" lvl="0" marL="514350" rtl="0" algn="l">
              <a:spcBef>
                <a:spcPts val="640"/>
              </a:spcBef>
              <a:spcAft>
                <a:spcPts val="0"/>
              </a:spcAft>
              <a:buClr>
                <a:schemeClr val="dk1"/>
              </a:buClr>
              <a:buSzPts val="3200"/>
              <a:buFont typeface="Calibri"/>
              <a:buAutoNum type="alphaLcParenR"/>
            </a:pPr>
            <a:r>
              <a:rPr lang="en-US"/>
              <a:t>Clo.histolyticus</a:t>
            </a:r>
            <a:endParaRPr/>
          </a:p>
          <a:p>
            <a:pPr indent="-514350" lvl="0" marL="514350" rtl="0" algn="l">
              <a:spcBef>
                <a:spcPts val="640"/>
              </a:spcBef>
              <a:spcAft>
                <a:spcPts val="0"/>
              </a:spcAft>
              <a:buClr>
                <a:schemeClr val="dk1"/>
              </a:buClr>
              <a:buSzPts val="3200"/>
              <a:buFont typeface="Calibri"/>
              <a:buAutoNum type="alphaLcParenR"/>
            </a:pPr>
            <a:r>
              <a:rPr lang="en-US"/>
              <a:t>Clo.odematiens etc.</a:t>
            </a:r>
            <a:endParaRPr/>
          </a:p>
          <a:p>
            <a:pPr indent="-514350" lvl="0" marL="514350" rtl="0" algn="l">
              <a:spcBef>
                <a:spcPts val="640"/>
              </a:spcBef>
              <a:spcAft>
                <a:spcPts val="0"/>
              </a:spcAft>
              <a:buClr>
                <a:schemeClr val="dk1"/>
              </a:buClr>
              <a:buSzPts val="3200"/>
              <a:buNone/>
            </a:pPr>
            <a:r>
              <a:rPr lang="en-US"/>
              <a:t>These are – Gram +ve</a:t>
            </a:r>
            <a:endParaRPr/>
          </a:p>
          <a:p>
            <a:pPr indent="-514350" lvl="0" marL="514350" rtl="0" algn="l">
              <a:spcBef>
                <a:spcPts val="640"/>
              </a:spcBef>
              <a:spcAft>
                <a:spcPts val="0"/>
              </a:spcAft>
              <a:buClr>
                <a:schemeClr val="dk1"/>
              </a:buClr>
              <a:buSzPts val="3200"/>
              <a:buNone/>
            </a:pPr>
            <a:r>
              <a:rPr lang="en-US"/>
              <a:t>                     Central spore bearing</a:t>
            </a:r>
            <a:endParaRPr/>
          </a:p>
          <a:p>
            <a:pPr indent="-514350" lvl="0" marL="514350" rtl="0" algn="l">
              <a:spcBef>
                <a:spcPts val="640"/>
              </a:spcBef>
              <a:spcAft>
                <a:spcPts val="0"/>
              </a:spcAft>
              <a:buClr>
                <a:schemeClr val="dk1"/>
              </a:buClr>
              <a:buSzPts val="3200"/>
              <a:buNone/>
            </a:pPr>
            <a:r>
              <a:rPr lang="en-US"/>
              <a:t>                     Non-motile</a:t>
            </a:r>
            <a:endParaRPr/>
          </a:p>
          <a:p>
            <a:pPr indent="-514350" lvl="0" marL="514350" rtl="0" algn="l">
              <a:spcBef>
                <a:spcPts val="640"/>
              </a:spcBef>
              <a:spcAft>
                <a:spcPts val="0"/>
              </a:spcAft>
              <a:buClr>
                <a:schemeClr val="dk1"/>
              </a:buClr>
              <a:buSzPts val="3200"/>
              <a:buNone/>
            </a:pPr>
            <a:r>
              <a:rPr lang="en-US"/>
              <a:t>                     Capsulated organism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55a908ae85_0_109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Toxins produced by organisms</a:t>
            </a:r>
            <a:endParaRPr/>
          </a:p>
        </p:txBody>
      </p:sp>
      <p:sp>
        <p:nvSpPr>
          <p:cNvPr id="206" name="Google Shape;206;g155a908ae85_0_109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Lecithinase- haemolytic membranolytic and necrotic</a:t>
            </a:r>
            <a:endParaRPr/>
          </a:p>
          <a:p>
            <a:pPr indent="-342900" lvl="0" marL="342900" rtl="0" algn="l">
              <a:spcBef>
                <a:spcPts val="640"/>
              </a:spcBef>
              <a:spcAft>
                <a:spcPts val="0"/>
              </a:spcAft>
              <a:buClr>
                <a:schemeClr val="dk1"/>
              </a:buClr>
              <a:buSzPts val="3200"/>
              <a:buChar char="•"/>
            </a:pPr>
            <a:r>
              <a:rPr lang="en-US"/>
              <a:t>Haemolysin- blood destruction</a:t>
            </a:r>
            <a:endParaRPr/>
          </a:p>
          <a:p>
            <a:pPr indent="-342900" lvl="0" marL="342900" rtl="0" algn="l">
              <a:spcBef>
                <a:spcPts val="640"/>
              </a:spcBef>
              <a:spcAft>
                <a:spcPts val="0"/>
              </a:spcAft>
              <a:buClr>
                <a:schemeClr val="dk1"/>
              </a:buClr>
              <a:buSzPts val="3200"/>
              <a:buChar char="•"/>
            </a:pPr>
            <a:r>
              <a:rPr lang="en-US"/>
              <a:t>Hyaluronidase- rapid spread of gas gangrene</a:t>
            </a:r>
            <a:endParaRPr/>
          </a:p>
          <a:p>
            <a:pPr indent="-342900" lvl="0" marL="342900" rtl="0" algn="l">
              <a:spcBef>
                <a:spcPts val="640"/>
              </a:spcBef>
              <a:spcAft>
                <a:spcPts val="0"/>
              </a:spcAft>
              <a:buClr>
                <a:schemeClr val="dk1"/>
              </a:buClr>
              <a:buSzPts val="3200"/>
              <a:buChar char="•"/>
            </a:pPr>
            <a:r>
              <a:rPr lang="en-US"/>
              <a:t>Protinease- breakdown of proteins &amp; collegen.</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None/>
            </a:pPr>
            <a:r>
              <a:rPr lang="en-US"/>
              <a:t>   </a:t>
            </a:r>
            <a:r>
              <a:rPr lang="en-US">
                <a:solidFill>
                  <a:srgbClr val="FF0000"/>
                </a:solidFill>
              </a:rPr>
              <a:t>Gas produced-hydrogen sulfide AND ammonia</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5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500"/>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500"/>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500"/>
                                        <p:tgtEl>
                                          <p:spTgt spid="2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Effect filter="fade" transition="in">
                                      <p:cBhvr>
                                        <p:cTn dur="500"/>
                                        <p:tgtEl>
                                          <p:spTgt spid="2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Effect filter="fade" transition="in">
                                      <p:cBhvr>
                                        <p:cTn dur="500"/>
                                        <p:tgtEl>
                                          <p:spTgt spid="20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55a908ae85_0_1096"/>
          <p:cNvSpPr txBox="1"/>
          <p:nvPr>
            <p:ph idx="1" type="body"/>
          </p:nvPr>
        </p:nvSpPr>
        <p:spPr>
          <a:xfrm>
            <a:off x="533400" y="4191000"/>
            <a:ext cx="8229600" cy="1752600"/>
          </a:xfrm>
          <a:prstGeom prst="rect">
            <a:avLst/>
          </a:prstGeom>
          <a:solidFill>
            <a:srgbClr val="FBD4B4"/>
          </a:solid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7030A0"/>
              </a:buClr>
              <a:buSzPts val="2400"/>
              <a:buFont typeface="Noto Sans Symbols"/>
              <a:buChar char="⮚"/>
            </a:pPr>
            <a:r>
              <a:rPr lang="en-US" sz="2400">
                <a:solidFill>
                  <a:srgbClr val="7030A0"/>
                </a:solidFill>
              </a:rPr>
              <a:t>Extensive necrosis of muscle with production of gas H</a:t>
            </a:r>
            <a:r>
              <a:rPr baseline="-25000" lang="en-US" sz="2400">
                <a:solidFill>
                  <a:srgbClr val="7030A0"/>
                </a:solidFill>
              </a:rPr>
              <a:t>2</a:t>
            </a:r>
            <a:r>
              <a:rPr lang="en-US" sz="2400">
                <a:solidFill>
                  <a:srgbClr val="7030A0"/>
                </a:solidFill>
              </a:rPr>
              <a:t>S and Amonia.</a:t>
            </a:r>
            <a:endParaRPr/>
          </a:p>
          <a:p>
            <a:pPr indent="-342900" lvl="0" marL="342900" rtl="0" algn="l">
              <a:spcBef>
                <a:spcPts val="480"/>
              </a:spcBef>
              <a:spcAft>
                <a:spcPts val="0"/>
              </a:spcAft>
              <a:buClr>
                <a:srgbClr val="7030A0"/>
              </a:buClr>
              <a:buSzPts val="2400"/>
              <a:buFont typeface="Noto Sans Symbols"/>
              <a:buChar char="⮚"/>
            </a:pPr>
            <a:r>
              <a:rPr lang="en-US" sz="2400">
                <a:solidFill>
                  <a:srgbClr val="7030A0"/>
                </a:solidFill>
              </a:rPr>
              <a:t>When it affect liver, there is necrosis with frothy blood----</a:t>
            </a:r>
            <a:r>
              <a:rPr b="1" lang="en-US" sz="2400">
                <a:solidFill>
                  <a:srgbClr val="FF0000"/>
                </a:solidFill>
              </a:rPr>
              <a:t>FOAMING LIVER</a:t>
            </a:r>
            <a:r>
              <a:rPr lang="en-US" sz="2400">
                <a:solidFill>
                  <a:srgbClr val="7030A0"/>
                </a:solidFill>
              </a:rPr>
              <a:t> is characteristic.</a:t>
            </a:r>
            <a:endParaRPr/>
          </a:p>
        </p:txBody>
      </p:sp>
      <p:sp>
        <p:nvSpPr>
          <p:cNvPr id="212" name="Google Shape;212;g155a908ae85_0_1096"/>
          <p:cNvSpPr/>
          <p:nvPr/>
        </p:nvSpPr>
        <p:spPr>
          <a:xfrm>
            <a:off x="2133600" y="47179"/>
            <a:ext cx="3884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C00000"/>
                </a:solidFill>
                <a:latin typeface="Calibri"/>
                <a:ea typeface="Calibri"/>
                <a:cs typeface="Calibri"/>
                <a:sym typeface="Calibri"/>
              </a:rPr>
              <a:t>Pathogenesis</a:t>
            </a:r>
            <a:endParaRPr b="1" i="0" sz="1800" u="none" cap="none" strike="noStrike">
              <a:solidFill>
                <a:srgbClr val="C00000"/>
              </a:solidFill>
              <a:latin typeface="Calibri"/>
              <a:ea typeface="Calibri"/>
              <a:cs typeface="Calibri"/>
              <a:sym typeface="Calibri"/>
            </a:endParaRPr>
          </a:p>
        </p:txBody>
      </p:sp>
      <p:sp>
        <p:nvSpPr>
          <p:cNvPr id="213" name="Google Shape;213;g155a908ae85_0_1096"/>
          <p:cNvSpPr/>
          <p:nvPr/>
        </p:nvSpPr>
        <p:spPr>
          <a:xfrm>
            <a:off x="304800" y="685800"/>
            <a:ext cx="8229600" cy="9540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2800" u="none" cap="none" strike="noStrike">
                <a:solidFill>
                  <a:srgbClr val="000000"/>
                </a:solidFill>
                <a:latin typeface="Calibri"/>
                <a:ea typeface="Calibri"/>
                <a:cs typeface="Calibri"/>
                <a:sym typeface="Calibri"/>
              </a:rPr>
              <a:t>Spores enters through wound, during road accident/ crush injury</a:t>
            </a:r>
            <a:endParaRPr b="0" i="0" sz="2800" u="none" cap="none" strike="noStrike">
              <a:solidFill>
                <a:schemeClr val="dk1"/>
              </a:solidFill>
              <a:latin typeface="Calibri"/>
              <a:ea typeface="Calibri"/>
              <a:cs typeface="Calibri"/>
              <a:sym typeface="Calibri"/>
            </a:endParaRPr>
          </a:p>
        </p:txBody>
      </p:sp>
      <p:sp>
        <p:nvSpPr>
          <p:cNvPr id="214" name="Google Shape;214;g155a908ae85_0_1096"/>
          <p:cNvSpPr/>
          <p:nvPr/>
        </p:nvSpPr>
        <p:spPr>
          <a:xfrm>
            <a:off x="2057400" y="1600200"/>
            <a:ext cx="46482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libri"/>
                <a:ea typeface="Calibri"/>
                <a:cs typeface="Calibri"/>
                <a:sym typeface="Calibri"/>
              </a:rPr>
              <a:t>SPORES GERMINATE</a:t>
            </a:r>
            <a:endParaRPr b="0" i="0" sz="2800" u="none" cap="none" strike="noStrike">
              <a:solidFill>
                <a:schemeClr val="dk1"/>
              </a:solidFill>
              <a:latin typeface="Calibri"/>
              <a:ea typeface="Calibri"/>
              <a:cs typeface="Calibri"/>
              <a:sym typeface="Calibri"/>
            </a:endParaRPr>
          </a:p>
        </p:txBody>
      </p:sp>
      <p:sp>
        <p:nvSpPr>
          <p:cNvPr id="215" name="Google Shape;215;g155a908ae85_0_1096"/>
          <p:cNvSpPr/>
          <p:nvPr/>
        </p:nvSpPr>
        <p:spPr>
          <a:xfrm>
            <a:off x="457200" y="2286000"/>
            <a:ext cx="8001000" cy="523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2800" u="none" cap="none" strike="noStrike">
                <a:solidFill>
                  <a:srgbClr val="000000"/>
                </a:solidFill>
                <a:latin typeface="Calibri"/>
                <a:ea typeface="Calibri"/>
                <a:cs typeface="Calibri"/>
                <a:sym typeface="Calibri"/>
              </a:rPr>
              <a:t>Developed bacteria multiply and releases exotoxins</a:t>
            </a:r>
            <a:endParaRPr b="0" i="0" sz="2800" u="none" cap="none" strike="noStrike">
              <a:solidFill>
                <a:schemeClr val="dk1"/>
              </a:solidFill>
              <a:latin typeface="Calibri"/>
              <a:ea typeface="Calibri"/>
              <a:cs typeface="Calibri"/>
              <a:sym typeface="Calibri"/>
            </a:endParaRPr>
          </a:p>
        </p:txBody>
      </p:sp>
      <p:sp>
        <p:nvSpPr>
          <p:cNvPr id="216" name="Google Shape;216;g155a908ae85_0_1096"/>
          <p:cNvSpPr/>
          <p:nvPr/>
        </p:nvSpPr>
        <p:spPr>
          <a:xfrm>
            <a:off x="152400" y="3048000"/>
            <a:ext cx="8610600" cy="9540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2800" u="none" cap="none" strike="noStrike">
                <a:solidFill>
                  <a:srgbClr val="000000"/>
                </a:solidFill>
                <a:latin typeface="Calibri"/>
                <a:ea typeface="Calibri"/>
                <a:cs typeface="Calibri"/>
                <a:sym typeface="Calibri"/>
              </a:rPr>
              <a:t>These exotoxins have multifaceted destructive effect on tissues</a:t>
            </a:r>
            <a:endParaRPr b="0" i="0" sz="2800" u="none" cap="none" strike="noStrike">
              <a:solidFill>
                <a:schemeClr val="dk1"/>
              </a:solidFill>
              <a:latin typeface="Calibri"/>
              <a:ea typeface="Calibri"/>
              <a:cs typeface="Calibri"/>
              <a:sym typeface="Calibri"/>
            </a:endParaRPr>
          </a:p>
        </p:txBody>
      </p:sp>
      <p:sp>
        <p:nvSpPr>
          <p:cNvPr id="217" name="Google Shape;217;g155a908ae85_0_1096"/>
          <p:cNvSpPr/>
          <p:nvPr/>
        </p:nvSpPr>
        <p:spPr>
          <a:xfrm>
            <a:off x="304800" y="6182380"/>
            <a:ext cx="8382000" cy="523200"/>
          </a:xfrm>
          <a:prstGeom prst="rect">
            <a:avLst/>
          </a:prstGeom>
          <a:solidFill>
            <a:srgbClr val="C2D59B"/>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000000"/>
                </a:solidFill>
                <a:latin typeface="Calibri"/>
                <a:ea typeface="Calibri"/>
                <a:cs typeface="Calibri"/>
                <a:sym typeface="Calibri"/>
              </a:rPr>
              <a:t>Septicaemia                 MODS                   Death</a:t>
            </a:r>
            <a:endParaRPr b="0" i="0" sz="2800" u="none" cap="none" strike="noStrike">
              <a:solidFill>
                <a:schemeClr val="dk1"/>
              </a:solidFill>
              <a:latin typeface="Calibri"/>
              <a:ea typeface="Calibri"/>
              <a:cs typeface="Calibri"/>
              <a:sym typeface="Calibri"/>
            </a:endParaRPr>
          </a:p>
        </p:txBody>
      </p:sp>
      <p:sp>
        <p:nvSpPr>
          <p:cNvPr id="218" name="Google Shape;218;g155a908ae85_0_1096"/>
          <p:cNvSpPr/>
          <p:nvPr/>
        </p:nvSpPr>
        <p:spPr>
          <a:xfrm>
            <a:off x="3427750" y="6369570"/>
            <a:ext cx="762000" cy="2286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9" name="Google Shape;219;g155a908ae85_0_1096"/>
          <p:cNvSpPr/>
          <p:nvPr/>
        </p:nvSpPr>
        <p:spPr>
          <a:xfrm>
            <a:off x="5715000" y="6370820"/>
            <a:ext cx="762000" cy="2286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0" name="Google Shape;220;g155a908ae85_0_1096"/>
          <p:cNvSpPr/>
          <p:nvPr/>
        </p:nvSpPr>
        <p:spPr>
          <a:xfrm>
            <a:off x="3886200" y="1219200"/>
            <a:ext cx="381000" cy="3810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1" name="Google Shape;221;g155a908ae85_0_1096"/>
          <p:cNvSpPr/>
          <p:nvPr/>
        </p:nvSpPr>
        <p:spPr>
          <a:xfrm>
            <a:off x="3886200" y="2027420"/>
            <a:ext cx="381000" cy="3810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2" name="Google Shape;222;g155a908ae85_0_1096"/>
          <p:cNvSpPr/>
          <p:nvPr/>
        </p:nvSpPr>
        <p:spPr>
          <a:xfrm>
            <a:off x="3886200" y="2760690"/>
            <a:ext cx="381000" cy="38100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500"/>
                                        <p:tgtEl>
                                          <p:spTgt spid="211">
                                            <p:txEl>
                                              <p:pRg end="0" st="0"/>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500"/>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2016-12-05T19:10:03Z</dcterms:created>
  <dc:creator>ASUS X</dc:creator>
</cp:coreProperties>
</file>